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97" r:id="rId2"/>
    <p:sldId id="489" r:id="rId3"/>
    <p:sldId id="452" r:id="rId4"/>
    <p:sldId id="453" r:id="rId5"/>
    <p:sldId id="495" r:id="rId6"/>
    <p:sldId id="454" r:id="rId7"/>
    <p:sldId id="455" r:id="rId8"/>
    <p:sldId id="456" r:id="rId9"/>
    <p:sldId id="457" r:id="rId10"/>
    <p:sldId id="458" r:id="rId11"/>
    <p:sldId id="459" r:id="rId12"/>
    <p:sldId id="494" r:id="rId13"/>
    <p:sldId id="363" r:id="rId14"/>
    <p:sldId id="464" r:id="rId15"/>
    <p:sldId id="463" r:id="rId16"/>
    <p:sldId id="465" r:id="rId17"/>
    <p:sldId id="466" r:id="rId18"/>
    <p:sldId id="468" r:id="rId19"/>
    <p:sldId id="470" r:id="rId20"/>
    <p:sldId id="471" r:id="rId21"/>
    <p:sldId id="472" r:id="rId22"/>
    <p:sldId id="473" r:id="rId23"/>
    <p:sldId id="476" r:id="rId24"/>
    <p:sldId id="477" r:id="rId25"/>
    <p:sldId id="376" r:id="rId26"/>
    <p:sldId id="493" r:id="rId27"/>
    <p:sldId id="479" r:id="rId28"/>
    <p:sldId id="480" r:id="rId29"/>
    <p:sldId id="481" r:id="rId30"/>
    <p:sldId id="482" r:id="rId31"/>
    <p:sldId id="483" r:id="rId32"/>
    <p:sldId id="491" r:id="rId33"/>
    <p:sldId id="484" r:id="rId34"/>
    <p:sldId id="486" r:id="rId35"/>
    <p:sldId id="492" r:id="rId36"/>
    <p:sldId id="518" r:id="rId37"/>
    <p:sldId id="519" r:id="rId38"/>
    <p:sldId id="520" r:id="rId39"/>
    <p:sldId id="393" r:id="rId40"/>
    <p:sldId id="394" r:id="rId41"/>
    <p:sldId id="395" r:id="rId42"/>
    <p:sldId id="496" r:id="rId43"/>
    <p:sldId id="498" r:id="rId44"/>
    <p:sldId id="499" r:id="rId45"/>
    <p:sldId id="500" r:id="rId46"/>
    <p:sldId id="501" r:id="rId47"/>
    <p:sldId id="511" r:id="rId48"/>
    <p:sldId id="515" r:id="rId49"/>
    <p:sldId id="512" r:id="rId50"/>
    <p:sldId id="513" r:id="rId51"/>
    <p:sldId id="514" r:id="rId52"/>
    <p:sldId id="516" r:id="rId53"/>
    <p:sldId id="517" r:id="rId54"/>
    <p:sldId id="509" r:id="rId55"/>
    <p:sldId id="521" r:id="rId56"/>
    <p:sldId id="497" r:id="rId57"/>
    <p:sldId id="396" r:id="rId58"/>
    <p:sldId id="522" r:id="rId59"/>
    <p:sldId id="52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2" d="100"/>
          <a:sy n="82" d="100"/>
        </p:scale>
        <p:origin x="1596" y="84"/>
      </p:cViewPr>
      <p:guideLst>
        <p:guide orient="horz" pos="2160"/>
        <p:guide pos="2880"/>
      </p:guideLst>
    </p:cSldViewPr>
  </p:slideViewPr>
  <p:notesTextViewPr>
    <p:cViewPr>
      <p:scale>
        <a:sx n="1" d="1"/>
        <a:sy n="1" d="1"/>
      </p:scale>
      <p:origin x="0" y="0"/>
    </p:cViewPr>
  </p:notesTextViewPr>
  <p:sorterViewPr>
    <p:cViewPr>
      <p:scale>
        <a:sx n="100" d="100"/>
        <a:sy n="100" d="100"/>
      </p:scale>
      <p:origin x="0" y="-102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316038472"/>
        <c:axId val="373583648"/>
      </c:lineChart>
      <c:catAx>
        <c:axId val="316038472"/>
        <c:scaling>
          <c:orientation val="minMax"/>
        </c:scaling>
        <c:delete val="1"/>
        <c:axPos val="b"/>
        <c:majorTickMark val="none"/>
        <c:minorTickMark val="none"/>
        <c:tickLblPos val="nextTo"/>
        <c:crossAx val="373583648"/>
        <c:crosses val="autoZero"/>
        <c:auto val="1"/>
        <c:lblAlgn val="ctr"/>
        <c:lblOffset val="100"/>
        <c:noMultiLvlLbl val="0"/>
      </c:catAx>
      <c:valAx>
        <c:axId val="37358364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60384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7/30/2018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7/30/2018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7/30/2018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7/30/2018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7/30/2018</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7/30/2018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7/30/2018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7/30/2018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7/30/2018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7/30/2018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7/30/2018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7/30/2018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7/30/2018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7/30/2018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7/30/2018</a:t>
            </a:fld>
            <a:endParaRPr lang="en-US" dirty="0"/>
          </a:p>
        </p:txBody>
      </p:sp>
      <p:sp>
        <p:nvSpPr>
          <p:cNvPr id="5" name="Slide Number Placeholder 4">
            <a:extLst>
              <a:ext uri="{FF2B5EF4-FFF2-40B4-BE49-F238E27FC236}">
                <a16:creationId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a16="http://schemas.microsoft.com/office/drawing/2014/main" id="{31E96655-E1DA-41A3-90E3-F63E0ECB1AE6}"/>
              </a:ext>
            </a:extLst>
          </p:cNvPr>
          <p:cNvSpPr>
            <a:spLocks noGrp="1"/>
          </p:cNvSpPr>
          <p:nvPr>
            <p:ph type="ftr" sz="quarter" idx="3"/>
          </p:nvPr>
        </p:nvSpPr>
        <p:spPr/>
        <p:txBody>
          <a:bodyPr/>
          <a:lstStyle/>
          <a:p>
            <a:r>
              <a:rPr lang="en-US" dirty="0"/>
              <a:t>Kwartler CSCI S-96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0" y="2673046"/>
            <a:ext cx="4314825" cy="2554545"/>
          </a:xfrm>
          <a:prstGeom prst="rect">
            <a:avLst/>
          </a:prstGeom>
          <a:noFill/>
        </p:spPr>
        <p:txBody>
          <a:bodyPr wrap="square" rtlCol="0">
            <a:spAutoFit/>
          </a:bodyPr>
          <a:lstStyle/>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Compound words (tokenization) change meaning</a:t>
            </a:r>
          </a:p>
          <a:p>
            <a:pPr marL="573088" lvl="1" indent="-115888" defTabSz="457200">
              <a:buFont typeface="Arial"/>
              <a:buChar char="•"/>
            </a:pPr>
            <a:r>
              <a:rPr lang="en-US" sz="1600" kern="1200" dirty="0">
                <a:solidFill>
                  <a:prstClr val="black"/>
                </a:solidFill>
                <a:latin typeface="+mj-lt"/>
                <a:ea typeface="Arial Unicode MS" panose="020B0604020202020204" pitchFamily="34" charset="-128"/>
                <a:cs typeface="Arial Unicode MS" panose="020B0604020202020204" pitchFamily="34" charset="-128"/>
              </a:rPr>
              <a:t>“not bad” versus “bad”</a:t>
            </a:r>
          </a:p>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Disambiguation</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Sarcasm</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 like it…NOT!”</a:t>
            </a: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Cultural differences</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“It’s wicked good” (in Boston) </a:t>
            </a:r>
          </a:p>
        </p:txBody>
      </p:sp>
      <p:grpSp>
        <p:nvGrpSpPr>
          <p:cNvPr id="8" name="Group 7"/>
          <p:cNvGrpSpPr/>
          <p:nvPr/>
        </p:nvGrpSpPr>
        <p:grpSpPr>
          <a:xfrm>
            <a:off x="4520350" y="2469070"/>
            <a:ext cx="4506123" cy="2173261"/>
            <a:chOff x="2697930" y="944250"/>
            <a:chExt cx="4506123" cy="2173261"/>
          </a:xfrm>
        </p:grpSpPr>
        <p:sp>
          <p:nvSpPr>
            <p:cNvPr id="9" name="TextBox 8"/>
            <p:cNvSpPr txBox="1"/>
            <p:nvPr/>
          </p:nvSpPr>
          <p:spPr>
            <a:xfrm>
              <a:off x="2697930" y="1917182"/>
              <a:ext cx="4506123" cy="1200329"/>
            </a:xfrm>
            <a:prstGeom prst="rect">
              <a:avLst/>
            </a:prstGeom>
            <a:noFill/>
          </p:spPr>
          <p:txBody>
            <a:bodyPr wrap="square" rtlCol="0">
              <a:spAutoFit/>
            </a:bodyPr>
            <a:lstStyle/>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to eat.</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Duck!!</a:t>
              </a:r>
            </a:p>
          </p:txBody>
        </p:sp>
        <p:sp>
          <p:nvSpPr>
            <p:cNvPr id="10" name="Title 1"/>
            <p:cNvSpPr txBox="1">
              <a:spLocks/>
            </p:cNvSpPr>
            <p:nvPr/>
          </p:nvSpPr>
          <p:spPr>
            <a:xfrm>
              <a:off x="2896857" y="944250"/>
              <a:ext cx="41082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sz="3600" u="sng" dirty="0">
                  <a:solidFill>
                    <a:prstClr val="black"/>
                  </a:solidFill>
                  <a:latin typeface="+mj-lt"/>
                  <a:cs typeface="Arial Unicode MS" panose="020B0604020202020204" pitchFamily="34" charset="-128"/>
                </a:rPr>
                <a:t>“I made her duck.”</a:t>
              </a:r>
            </a:p>
          </p:txBody>
        </p:sp>
      </p:gr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824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The channel will have an impact on term uses, spelling, and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Text Sources</a:t>
            </a:r>
          </a:p>
        </p:txBody>
      </p:sp>
    </p:spTree>
    <p:extLst>
      <p:ext uri="{BB962C8B-B14F-4D97-AF65-F5344CB8AC3E}">
        <p14:creationId xmlns:p14="http://schemas.microsoft.com/office/powerpoint/2010/main" val="3114861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12</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318286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7/30/2018</a:t>
            </a:fld>
            <a:endParaRPr lang="en-US"/>
          </a:p>
        </p:txBody>
      </p:sp>
      <p:sp>
        <p:nvSpPr>
          <p:cNvPr id="8" name="Footer Placeholder 4"/>
          <p:cNvSpPr>
            <a:spLocks noGrp="1"/>
          </p:cNvSpPr>
          <p:nvPr>
            <p:ph type="ftr" sz="quarter" idx="3"/>
          </p:nvPr>
        </p:nvSpPr>
        <p:spPr>
          <a:xfrm>
            <a:off x="3028950" y="6327775"/>
            <a:ext cx="3086100" cy="365125"/>
          </a:xfrm>
        </p:spPr>
        <p:txBody>
          <a:bodyPr/>
          <a:lstStyle/>
          <a:p>
            <a:r>
              <a:rPr lang="en-US"/>
              <a:t>Kwartler CSCI S-96</a:t>
            </a:r>
            <a:endParaRPr lang="en-US" dirty="0"/>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Tree>
    <p:extLst>
      <p:ext uri="{BB962C8B-B14F-4D97-AF65-F5344CB8AC3E}">
        <p14:creationId xmlns:p14="http://schemas.microsoft.com/office/powerpoint/2010/main" val="1829292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sz="3600" dirty="0"/>
              <a:t>1_Keyword_Scanning.R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155940"/>
              <a:ext cx="5778883"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378640"/>
              <a:ext cx="5778883"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352916"/>
              <a:ext cx="5778883"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Tree>
    <p:extLst>
      <p:ext uri="{BB962C8B-B14F-4D97-AF65-F5344CB8AC3E}">
        <p14:creationId xmlns:p14="http://schemas.microsoft.com/office/powerpoint/2010/main" val="371983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a:xfrm>
            <a:off x="628650" y="318234"/>
            <a:ext cx="7886700" cy="591477"/>
          </a:xfrm>
        </p:spPr>
        <p:txBody>
          <a:bodyPr/>
          <a:lstStyle/>
          <a:p>
            <a:r>
              <a:rPr lang="en-US" dirty="0"/>
              <a:t>Let’s Practice!</a:t>
            </a:r>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itle 2">
            <a:extLst>
              <a:ext uri="{FF2B5EF4-FFF2-40B4-BE49-F238E27FC236}">
                <a16:creationId xmlns:a16="http://schemas.microsoft.com/office/drawing/2014/main" id="{3FF30F4A-146D-40DD-A88A-5E29DDD46A50}"/>
              </a:ext>
            </a:extLst>
          </p:cNvPr>
          <p:cNvSpPr txBox="1">
            <a:spLocks/>
          </p:cNvSpPr>
          <p:nvPr/>
        </p:nvSpPr>
        <p:spPr>
          <a:xfrm>
            <a:off x="628650" y="1842234"/>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1_Keyword_Scanning_revised.R</a:t>
            </a:r>
          </a:p>
        </p:txBody>
      </p:sp>
    </p:spTree>
    <p:extLst>
      <p:ext uri="{BB962C8B-B14F-4D97-AF65-F5344CB8AC3E}">
        <p14:creationId xmlns:p14="http://schemas.microsoft.com/office/powerpoint/2010/main" val="160415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Tree>
    <p:extLst>
      <p:ext uri="{BB962C8B-B14F-4D97-AF65-F5344CB8AC3E}">
        <p14:creationId xmlns:p14="http://schemas.microsoft.com/office/powerpoint/2010/main" val="90979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Tree>
    <p:extLst>
      <p:ext uri="{BB962C8B-B14F-4D97-AF65-F5344CB8AC3E}">
        <p14:creationId xmlns:p14="http://schemas.microsoft.com/office/powerpoint/2010/main" val="4153628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7/30/2018</a:t>
            </a:fld>
            <a:endParaRPr lang="en-US"/>
          </a:p>
        </p:txBody>
      </p:sp>
      <p:sp>
        <p:nvSpPr>
          <p:cNvPr id="24" name="Slide Number Placeholder 3">
            <a:extLst>
              <a:ext uri="{FF2B5EF4-FFF2-40B4-BE49-F238E27FC236}">
                <a16:creationId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18</a:t>
            </a:fld>
            <a:endParaRPr lang="en-US"/>
          </a:p>
        </p:txBody>
      </p:sp>
      <p:sp>
        <p:nvSpPr>
          <p:cNvPr id="25" name="Footer Placeholder 4">
            <a:extLst>
              <a:ext uri="{FF2B5EF4-FFF2-40B4-BE49-F238E27FC236}">
                <a16:creationId xmlns:a16="http://schemas.microsoft.com/office/drawing/2014/main" id="{F7DEB550-04E4-48A8-B7D8-AFCA7B8A4FD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S-96</a:t>
            </a:r>
            <a:endParaRPr lang="en-US" dirty="0"/>
          </a:p>
        </p:txBody>
      </p:sp>
    </p:spTree>
    <p:extLst>
      <p:ext uri="{BB962C8B-B14F-4D97-AF65-F5344CB8AC3E}">
        <p14:creationId xmlns:p14="http://schemas.microsoft.com/office/powerpoint/2010/main" val="871807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Multiple Global Substitutions</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50" y="2119279"/>
            <a:ext cx="8113984"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7/30/2018</a:t>
            </a:fld>
            <a:endParaRPr lang="en-US"/>
          </a:p>
        </p:txBody>
      </p:sp>
      <p:sp>
        <p:nvSpPr>
          <p:cNvPr id="26" name="Slide Number Placeholder 3">
            <a:extLst>
              <a:ext uri="{FF2B5EF4-FFF2-40B4-BE49-F238E27FC236}">
                <a16:creationId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a:p>
        </p:txBody>
      </p:sp>
      <p:sp>
        <p:nvSpPr>
          <p:cNvPr id="27" name="Footer Placeholder 4">
            <a:extLst>
              <a:ext uri="{FF2B5EF4-FFF2-40B4-BE49-F238E27FC236}">
                <a16:creationId xmlns:a16="http://schemas.microsoft.com/office/drawing/2014/main" id="{CCCAEE02-5180-4795-AC96-1CDA25674FD6}"/>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S-96</a:t>
            </a:r>
            <a:endParaRPr lang="en-US" dirty="0"/>
          </a:p>
        </p:txBody>
      </p:sp>
    </p:spTree>
    <p:extLst>
      <p:ext uri="{BB962C8B-B14F-4D97-AF65-F5344CB8AC3E}">
        <p14:creationId xmlns:p14="http://schemas.microsoft.com/office/powerpoint/2010/main" val="2500981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23C706-9DC2-4405-B038-604B9CF1070E}"/>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9068D65D-29D0-454A-9866-32F9C17E75F5}"/>
              </a:ext>
            </a:extLst>
          </p:cNvPr>
          <p:cNvSpPr>
            <a:spLocks noGrp="1"/>
          </p:cNvSpPr>
          <p:nvPr>
            <p:ph type="title"/>
          </p:nvPr>
        </p:nvSpPr>
        <p:spPr/>
        <p:txBody>
          <a:bodyPr/>
          <a:lstStyle/>
          <a:p>
            <a:r>
              <a:rPr lang="en-US" dirty="0"/>
              <a:t>Please open </a:t>
            </a:r>
            <a:r>
              <a:rPr lang="en-US" dirty="0" err="1"/>
              <a:t>RStudio</a:t>
            </a:r>
            <a:r>
              <a:rPr lang="en-US" dirty="0"/>
              <a:t> &amp; run </a:t>
            </a:r>
          </a:p>
        </p:txBody>
      </p:sp>
      <p:sp>
        <p:nvSpPr>
          <p:cNvPr id="4" name="Slide Number Placeholder 3">
            <a:extLst>
              <a:ext uri="{FF2B5EF4-FFF2-40B4-BE49-F238E27FC236}">
                <a16:creationId xmlns:a16="http://schemas.microsoft.com/office/drawing/2014/main" id="{9CAE311E-E01E-4095-AED6-51645E2C3A33}"/>
              </a:ext>
            </a:extLst>
          </p:cNvPr>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a:extLst>
              <a:ext uri="{FF2B5EF4-FFF2-40B4-BE49-F238E27FC236}">
                <a16:creationId xmlns:a16="http://schemas.microsoft.com/office/drawing/2014/main" id="{A750443B-B03B-4D89-AE01-2AA2FAF5C8D1}"/>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EB94CC82-0F6D-4432-9EE6-C322FDFAC2B7}"/>
              </a:ext>
            </a:extLst>
          </p:cNvPr>
          <p:cNvSpPr txBox="1"/>
          <p:nvPr/>
        </p:nvSpPr>
        <p:spPr>
          <a:xfrm>
            <a:off x="628650" y="1688123"/>
            <a:ext cx="4134465" cy="707886"/>
          </a:xfrm>
          <a:prstGeom prst="rect">
            <a:avLst/>
          </a:prstGeom>
          <a:solidFill>
            <a:schemeClr val="accent2"/>
          </a:solidFill>
        </p:spPr>
        <p:txBody>
          <a:bodyPr wrap="none" rtlCol="0">
            <a:spAutoFit/>
          </a:bodyPr>
          <a:lstStyle/>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qdap</a:t>
            </a:r>
            <a:r>
              <a:rPr lang="en-US" sz="2000" dirty="0">
                <a:latin typeface="Consolas" panose="020B0609020204030204" pitchFamily="49" charset="0"/>
              </a:rPr>
              <a:t>”)</a:t>
            </a:r>
          </a:p>
          <a:p>
            <a:r>
              <a:rPr lang="en-US" sz="2000" dirty="0" err="1">
                <a:latin typeface="Consolas" panose="020B0609020204030204" pitchFamily="49" charset="0"/>
              </a:rPr>
              <a:t>install.packages</a:t>
            </a:r>
            <a:r>
              <a:rPr lang="en-US" sz="2000" dirty="0">
                <a:latin typeface="Consolas" panose="020B0609020204030204" pitchFamily="49" charset="0"/>
              </a:rPr>
              <a:t>(“</a:t>
            </a:r>
            <a:r>
              <a:rPr lang="en-US" sz="2000" dirty="0" err="1">
                <a:latin typeface="Consolas" panose="020B0609020204030204" pitchFamily="49" charset="0"/>
              </a:rPr>
              <a:t>tidytext</a:t>
            </a:r>
            <a:r>
              <a:rPr lang="en-US" sz="2000" dirty="0">
                <a:latin typeface="Consolas" panose="020B0609020204030204" pitchFamily="49" charset="0"/>
              </a:rPr>
              <a:t>”)</a:t>
            </a:r>
          </a:p>
        </p:txBody>
      </p:sp>
    </p:spTree>
    <p:extLst>
      <p:ext uri="{BB962C8B-B14F-4D97-AF65-F5344CB8AC3E}">
        <p14:creationId xmlns:p14="http://schemas.microsoft.com/office/powerpoint/2010/main" val="398675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Poor Man’s Lemmatization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lemmatization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4845621"/>
            <a:ext cx="8351520" cy="1169551"/>
          </a:xfrm>
          <a:prstGeom prst="rect">
            <a:avLst/>
          </a:prstGeom>
          <a:solidFill>
            <a:schemeClr val="accent3"/>
          </a:solidFill>
        </p:spPr>
        <p:txBody>
          <a:bodyPr wrap="square">
            <a:spAutoFit/>
          </a:bodyPr>
          <a:lstStyle/>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4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qdap</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4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Tree>
    <p:extLst>
      <p:ext uri="{BB962C8B-B14F-4D97-AF65-F5344CB8AC3E}">
        <p14:creationId xmlns:p14="http://schemas.microsoft.com/office/powerpoint/2010/main" val="2137557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6179325" cy="1754326"/>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rot="19665761">
            <a:off x="5465212" y="4329544"/>
            <a:ext cx="3699975" cy="830997"/>
          </a:xfrm>
          <a:prstGeom prst="rect">
            <a:avLst/>
          </a:prstGeom>
          <a:solidFill>
            <a:schemeClr val="accent1"/>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sz="16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sz="1600"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Tree>
    <p:extLst>
      <p:ext uri="{BB962C8B-B14F-4D97-AF65-F5344CB8AC3E}">
        <p14:creationId xmlns:p14="http://schemas.microsoft.com/office/powerpoint/2010/main" val="169195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dirty="0"/>
              <a:t>Kwartler CSCI S-96</a:t>
            </a:r>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111060" y="3400165"/>
            <a:ext cx="8939156" cy="2585323"/>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a:t>
            </a:r>
            <a:r>
              <a:rPr lang="en-US"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111060"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Tree>
    <p:extLst>
      <p:ext uri="{BB962C8B-B14F-4D97-AF65-F5344CB8AC3E}">
        <p14:creationId xmlns:p14="http://schemas.microsoft.com/office/powerpoint/2010/main" val="2430777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a:t>
            </a:r>
          </a:p>
        </p:txBody>
      </p:sp>
      <p:sp>
        <p:nvSpPr>
          <p:cNvPr id="7" name="Rectangle 6">
            <a:extLst>
              <a:ext uri="{FF2B5EF4-FFF2-40B4-BE49-F238E27FC236}">
                <a16:creationId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1" name="Rectangle 10">
            <a:extLst>
              <a:ext uri="{FF2B5EF4-FFF2-40B4-BE49-F238E27FC236}">
                <a16:creationId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pic>
        <p:nvPicPr>
          <p:cNvPr id="17" name="Picture 16">
            <a:extLst>
              <a:ext uri="{FF2B5EF4-FFF2-40B4-BE49-F238E27FC236}">
                <a16:creationId xmlns:a16="http://schemas.microsoft.com/office/drawing/2014/main" id="{A3832C80-F1EC-462C-A9EB-A46B35D0BF49}"/>
              </a:ext>
            </a:extLst>
          </p:cNvPr>
          <p:cNvPicPr>
            <a:picLocks noChangeAspect="1"/>
          </p:cNvPicPr>
          <p:nvPr/>
        </p:nvPicPr>
        <p:blipFill rotWithShape="1">
          <a:blip r:embed="rId2"/>
          <a:srcRect r="31966"/>
          <a:stretch/>
        </p:blipFill>
        <p:spPr>
          <a:xfrm>
            <a:off x="506437" y="4020834"/>
            <a:ext cx="3898258" cy="1647332"/>
          </a:xfrm>
          <a:prstGeom prst="rect">
            <a:avLst/>
          </a:prstGeom>
        </p:spPr>
      </p:pic>
      <p:pic>
        <p:nvPicPr>
          <p:cNvPr id="18" name="Picture 17">
            <a:extLst>
              <a:ext uri="{FF2B5EF4-FFF2-40B4-BE49-F238E27FC236}">
                <a16:creationId xmlns:a16="http://schemas.microsoft.com/office/drawing/2014/main" id="{5970F0D0-CCBC-4903-86EC-CED9F6F0EF4F}"/>
              </a:ext>
            </a:extLst>
          </p:cNvPr>
          <p:cNvPicPr>
            <a:picLocks noChangeAspect="1"/>
          </p:cNvPicPr>
          <p:nvPr/>
        </p:nvPicPr>
        <p:blipFill>
          <a:blip r:embed="rId3"/>
          <a:stretch>
            <a:fillRect/>
          </a:stretch>
        </p:blipFill>
        <p:spPr>
          <a:xfrm>
            <a:off x="5810250" y="2379244"/>
            <a:ext cx="2152650" cy="771525"/>
          </a:xfrm>
          <a:prstGeom prst="rect">
            <a:avLst/>
          </a:prstGeom>
        </p:spPr>
      </p:pic>
      <p:sp>
        <p:nvSpPr>
          <p:cNvPr id="19" name="TextBox 18">
            <a:extLst>
              <a:ext uri="{FF2B5EF4-FFF2-40B4-BE49-F238E27FC236}">
                <a16:creationId xmlns:a16="http://schemas.microsoft.com/office/drawing/2014/main" id="{530F1DE9-664F-4280-9BA3-F8866EDBF645}"/>
              </a:ext>
            </a:extLst>
          </p:cNvPr>
          <p:cNvSpPr txBox="1"/>
          <p:nvPr/>
        </p:nvSpPr>
        <p:spPr>
          <a:xfrm rot="21034220">
            <a:off x="2630756" y="4274314"/>
            <a:ext cx="1755545" cy="369332"/>
          </a:xfrm>
          <a:prstGeom prst="rect">
            <a:avLst/>
          </a:prstGeom>
          <a:solidFill>
            <a:srgbClr val="FFC000"/>
          </a:solidFill>
          <a:ln>
            <a:noFill/>
          </a:ln>
        </p:spPr>
        <p:txBody>
          <a:bodyPr wrap="none" rtlCol="0">
            <a:spAutoFit/>
          </a:bodyPr>
          <a:lstStyle/>
          <a:p>
            <a:r>
              <a:rPr lang="en-US" dirty="0"/>
              <a:t>SINGLE BRACKET</a:t>
            </a:r>
          </a:p>
        </p:txBody>
      </p:sp>
      <p:cxnSp>
        <p:nvCxnSpPr>
          <p:cNvPr id="21" name="Straight Arrow Connector 20">
            <a:extLst>
              <a:ext uri="{FF2B5EF4-FFF2-40B4-BE49-F238E27FC236}">
                <a16:creationId xmlns:a16="http://schemas.microsoft.com/office/drawing/2014/main" id="{60244010-36D8-413F-B67E-5D2FEB9AD522}"/>
              </a:ext>
            </a:extLst>
          </p:cNvPr>
          <p:cNvCxnSpPr>
            <a:stCxn id="19" idx="0"/>
          </p:cNvCxnSpPr>
          <p:nvPr/>
        </p:nvCxnSpPr>
        <p:spPr>
          <a:xfrm flipH="1" flipV="1">
            <a:off x="1828800" y="4128379"/>
            <a:ext cx="1649474" cy="1484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AC849E3-CF09-4430-9D69-8917F2563C7F}"/>
              </a:ext>
            </a:extLst>
          </p:cNvPr>
          <p:cNvPicPr>
            <a:picLocks noChangeAspect="1"/>
          </p:cNvPicPr>
          <p:nvPr/>
        </p:nvPicPr>
        <p:blipFill>
          <a:blip r:embed="rId4"/>
          <a:stretch>
            <a:fillRect/>
          </a:stretch>
        </p:blipFill>
        <p:spPr>
          <a:xfrm>
            <a:off x="4824412" y="4202594"/>
            <a:ext cx="2581275" cy="409575"/>
          </a:xfrm>
          <a:prstGeom prst="rect">
            <a:avLst/>
          </a:prstGeom>
        </p:spPr>
      </p:pic>
      <p:sp>
        <p:nvSpPr>
          <p:cNvPr id="23" name="TextBox 22">
            <a:extLst>
              <a:ext uri="{FF2B5EF4-FFF2-40B4-BE49-F238E27FC236}">
                <a16:creationId xmlns:a16="http://schemas.microsoft.com/office/drawing/2014/main" id="{4D799082-DB1A-4239-AE86-EEED16F9EE1E}"/>
              </a:ext>
            </a:extLst>
          </p:cNvPr>
          <p:cNvSpPr txBox="1"/>
          <p:nvPr/>
        </p:nvSpPr>
        <p:spPr>
          <a:xfrm rot="21034220">
            <a:off x="6653752" y="5101544"/>
            <a:ext cx="1864549" cy="369332"/>
          </a:xfrm>
          <a:prstGeom prst="rect">
            <a:avLst/>
          </a:prstGeom>
          <a:solidFill>
            <a:srgbClr val="FFC000"/>
          </a:solidFill>
          <a:ln>
            <a:noFill/>
          </a:ln>
        </p:spPr>
        <p:txBody>
          <a:bodyPr wrap="none" rtlCol="0">
            <a:spAutoFit/>
          </a:bodyPr>
          <a:lstStyle/>
          <a:p>
            <a:r>
              <a:rPr lang="en-US" dirty="0"/>
              <a:t>DOUBLE BRACKET</a:t>
            </a:r>
          </a:p>
        </p:txBody>
      </p:sp>
      <p:cxnSp>
        <p:nvCxnSpPr>
          <p:cNvPr id="24" name="Straight Arrow Connector 23">
            <a:extLst>
              <a:ext uri="{FF2B5EF4-FFF2-40B4-BE49-F238E27FC236}">
                <a16:creationId xmlns:a16="http://schemas.microsoft.com/office/drawing/2014/main" id="{F9CFA7E6-C8BB-4E75-9E42-9744DA6352ED}"/>
              </a:ext>
            </a:extLst>
          </p:cNvPr>
          <p:cNvCxnSpPr>
            <a:cxnSpLocks/>
            <a:stCxn id="23" idx="0"/>
          </p:cNvCxnSpPr>
          <p:nvPr/>
        </p:nvCxnSpPr>
        <p:spPr>
          <a:xfrm flipH="1" flipV="1">
            <a:off x="7045569" y="4465956"/>
            <a:ext cx="510203" cy="63808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838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Rectangle 9">
            <a:extLst>
              <a:ext uri="{FF2B5EF4-FFF2-40B4-BE49-F238E27FC236}">
                <a16:creationId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
        <p:nvSpPr>
          <p:cNvPr id="6" name="TextBox 5">
            <a:extLst>
              <a:ext uri="{FF2B5EF4-FFF2-40B4-BE49-F238E27FC236}">
                <a16:creationId xmlns:a16="http://schemas.microsoft.com/office/drawing/2014/main" id="{71913972-4453-478B-B709-646647E27FDC}"/>
              </a:ext>
            </a:extLst>
          </p:cNvPr>
          <p:cNvSpPr txBox="1"/>
          <p:nvPr/>
        </p:nvSpPr>
        <p:spPr>
          <a:xfrm>
            <a:off x="6457950" y="4840776"/>
            <a:ext cx="611065"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7530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t>Open 2_Cleaning_and_Frequency_Count_revised.R</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25</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3958394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26</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12255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27</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graphicFrame>
        <p:nvGraphicFramePr>
          <p:cNvPr id="15" name="Table 14">
            <a:extLst>
              <a:ext uri="{FF2B5EF4-FFF2-40B4-BE49-F238E27FC236}">
                <a16:creationId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a16="http://schemas.microsoft.com/office/drawing/2014/main" val="10005"/>
                  </a:ext>
                </a:extLst>
              </a:tr>
            </a:tbl>
          </a:graphicData>
        </a:graphic>
      </p:graphicFrame>
      <p:sp>
        <p:nvSpPr>
          <p:cNvPr id="16" name="Rectangle 15">
            <a:extLst>
              <a:ext uri="{FF2B5EF4-FFF2-40B4-BE49-F238E27FC236}">
                <a16:creationId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Tree>
    <p:extLst>
      <p:ext uri="{BB962C8B-B14F-4D97-AF65-F5344CB8AC3E}">
        <p14:creationId xmlns:p14="http://schemas.microsoft.com/office/powerpoint/2010/main" val="425049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28</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9" name="Rectangle 8">
            <a:extLst>
              <a:ext uri="{FF2B5EF4-FFF2-40B4-BE49-F238E27FC236}">
                <a16:creationId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a16="http://schemas.microsoft.com/office/drawing/2014/main" id="{88D87AD9-BE81-4811-80B4-0B3567211CA3}"/>
              </a:ext>
            </a:extLst>
          </p:cNvPr>
          <p:cNvGraphicFramePr>
            <a:graphicFrameLocks noGrp="1"/>
          </p:cNvGraphicFramePr>
          <p:nvPr>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a16="http://schemas.microsoft.com/office/drawing/2014/main" val="20000"/>
                    </a:ext>
                  </a:extLst>
                </a:gridCol>
                <a:gridCol w="914363">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7" name="Rectangle 16">
            <a:extLst>
              <a:ext uri="{FF2B5EF4-FFF2-40B4-BE49-F238E27FC236}">
                <a16:creationId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597218">
                  <a:extLst>
                    <a:ext uri="{9D8B030D-6E8A-4147-A177-3AD203B41FA5}">
                      <a16:colId xmlns:a16="http://schemas.microsoft.com/office/drawing/2014/main" val="20001"/>
                    </a:ext>
                  </a:extLst>
                </a:gridCol>
                <a:gridCol w="597218">
                  <a:extLst>
                    <a:ext uri="{9D8B030D-6E8A-4147-A177-3AD203B41FA5}">
                      <a16:colId xmlns:a16="http://schemas.microsoft.com/office/drawing/2014/main" val="20002"/>
                    </a:ext>
                  </a:extLst>
                </a:gridCol>
                <a:gridCol w="597218">
                  <a:extLst>
                    <a:ext uri="{9D8B030D-6E8A-4147-A177-3AD203B41FA5}">
                      <a16:colId xmlns:a16="http://schemas.microsoft.com/office/drawing/2014/main" val="20003"/>
                    </a:ext>
                  </a:extLst>
                </a:gridCol>
                <a:gridCol w="344805">
                  <a:extLst>
                    <a:ext uri="{9D8B030D-6E8A-4147-A177-3AD203B41FA5}">
                      <a16:colId xmlns:a16="http://schemas.microsoft.com/office/drawing/2014/main" val="20004"/>
                    </a:ext>
                  </a:extLst>
                </a:gridCol>
                <a:gridCol w="675005">
                  <a:extLst>
                    <a:ext uri="{9D8B030D-6E8A-4147-A177-3AD203B41FA5}">
                      <a16:colId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a16="http://schemas.microsoft.com/office/drawing/2014/main" val="10005"/>
                  </a:ext>
                </a:extLst>
              </a:tr>
            </a:tbl>
          </a:graphicData>
        </a:graphic>
      </p:graphicFrame>
      <p:sp>
        <p:nvSpPr>
          <p:cNvPr id="18" name="Rectangle 17">
            <a:extLst>
              <a:ext uri="{FF2B5EF4-FFF2-40B4-BE49-F238E27FC236}">
                <a16:creationId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a16="http://schemas.microsoft.com/office/drawing/2014/main" id="{B65284A7-C729-4E1C-B51B-D449ADBE7276}"/>
              </a:ext>
            </a:extLst>
          </p:cNvPr>
          <p:cNvSpPr/>
          <p:nvPr/>
        </p:nvSpPr>
        <p:spPr>
          <a:xfrm>
            <a:off x="365758" y="5710397"/>
            <a:ext cx="7653397" cy="353943"/>
          </a:xfrm>
          <a:prstGeom prst="rect">
            <a:avLst/>
          </a:prstGeom>
          <a:solidFill>
            <a:schemeClr val="accent3"/>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12" name="Picture 11">
            <a:extLst>
              <a:ext uri="{FF2B5EF4-FFF2-40B4-BE49-F238E27FC236}">
                <a16:creationId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18" name="Oval 17">
            <a:extLst>
              <a:ext uri="{FF2B5EF4-FFF2-40B4-BE49-F238E27FC236}">
                <a16:creationId xmlns:a16="http://schemas.microsoft.com/office/drawing/2014/main" id="{DA359809-EACD-49F7-9462-B3F4D0E7B56F}"/>
              </a:ext>
            </a:extLst>
          </p:cNvPr>
          <p:cNvSpPr/>
          <p:nvPr/>
        </p:nvSpPr>
        <p:spPr>
          <a:xfrm>
            <a:off x="866775" y="22860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9" name="Picture 8">
            <a:extLst>
              <a:ext uri="{FF2B5EF4-FFF2-40B4-BE49-F238E27FC236}">
                <a16:creationId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pic>
        <p:nvPicPr>
          <p:cNvPr id="1026" name="Picture 2" descr="Image result for zombie beer">
            <a:extLst>
              <a:ext uri="{FF2B5EF4-FFF2-40B4-BE49-F238E27FC236}">
                <a16:creationId xmlns:a16="http://schemas.microsoft.com/office/drawing/2014/main" id="{64C2EEA4-A4CE-4D9E-9199-AACD17081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08627"/>
            <a:ext cx="369570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72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0" name="Rectangle 9">
            <a:extLst>
              <a:ext uri="{FF2B5EF4-FFF2-40B4-BE49-F238E27FC236}">
                <a16:creationId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a16="http://schemas.microsoft.com/office/drawing/2014/main" id="{CA5C07CD-04D0-4BD9-BE39-864FC85CDE83}"/>
              </a:ext>
            </a:extLst>
          </p:cNvPr>
          <p:cNvSpPr/>
          <p:nvPr/>
        </p:nvSpPr>
        <p:spPr>
          <a:xfrm>
            <a:off x="259307" y="5246373"/>
            <a:ext cx="8611737" cy="87716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(associated).  </a:t>
            </a:r>
          </a:p>
        </p:txBody>
      </p:sp>
      <p:sp>
        <p:nvSpPr>
          <p:cNvPr id="12" name="Oval 11">
            <a:extLst>
              <a:ext uri="{FF2B5EF4-FFF2-40B4-BE49-F238E27FC236}">
                <a16:creationId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Tree>
    <p:extLst>
      <p:ext uri="{BB962C8B-B14F-4D97-AF65-F5344CB8AC3E}">
        <p14:creationId xmlns:p14="http://schemas.microsoft.com/office/powerpoint/2010/main" val="3795291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10D5C-D4DA-42F2-9C4A-993DFC77B30A}"/>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82C34DE6-46FB-47F0-9733-C3D27E997C9C}"/>
              </a:ext>
            </a:extLst>
          </p:cNvPr>
          <p:cNvSpPr>
            <a:spLocks noGrp="1"/>
          </p:cNvSpPr>
          <p:nvPr>
            <p:ph type="title"/>
          </p:nvPr>
        </p:nvSpPr>
        <p:spPr/>
        <p:txBody>
          <a:bodyPr/>
          <a:lstStyle/>
          <a:p>
            <a:r>
              <a:rPr lang="en-US" dirty="0"/>
              <a:t>Back to 3_Dendrogram_revised.R</a:t>
            </a:r>
          </a:p>
        </p:txBody>
      </p:sp>
      <p:sp>
        <p:nvSpPr>
          <p:cNvPr id="4" name="Slide Number Placeholder 3">
            <a:extLst>
              <a:ext uri="{FF2B5EF4-FFF2-40B4-BE49-F238E27FC236}">
                <a16:creationId xmlns:a16="http://schemas.microsoft.com/office/drawing/2014/main" id="{DE6123B4-98F7-4DC5-97DE-E4E470717960}"/>
              </a:ext>
            </a:extLst>
          </p:cNvPr>
          <p:cNvSpPr>
            <a:spLocks noGrp="1"/>
          </p:cNvSpPr>
          <p:nvPr>
            <p:ph type="sldNum" sz="quarter" idx="12"/>
          </p:nvPr>
        </p:nvSpPr>
        <p:spPr/>
        <p:txBody>
          <a:bodyPr/>
          <a:lstStyle/>
          <a:p>
            <a:fld id="{37290FF7-652B-4475-AEAB-8B1A5D23AE09}" type="slidenum">
              <a:rPr lang="en-US" smtClean="0"/>
              <a:t>32</a:t>
            </a:fld>
            <a:endParaRPr lang="en-US"/>
          </a:p>
        </p:txBody>
      </p:sp>
      <p:sp>
        <p:nvSpPr>
          <p:cNvPr id="5" name="Footer Placeholder 4">
            <a:extLst>
              <a:ext uri="{FF2B5EF4-FFF2-40B4-BE49-F238E27FC236}">
                <a16:creationId xmlns:a16="http://schemas.microsoft.com/office/drawing/2014/main" id="{5A0E028C-7199-4EA8-8895-D6B95E8D81EE}"/>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5063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14" name="Picture 13">
            <a:extLst>
              <a:ext uri="{FF2B5EF4-FFF2-40B4-BE49-F238E27FC236}">
                <a16:creationId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7/30/2018</a:t>
            </a:fld>
            <a:endParaRPr lang="en-US"/>
          </a:p>
        </p:txBody>
      </p:sp>
      <p:sp>
        <p:nvSpPr>
          <p:cNvPr id="7" name="Slide Number Placeholder 3">
            <a:extLst>
              <a:ext uri="{FF2B5EF4-FFF2-40B4-BE49-F238E27FC236}">
                <a16:creationId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8" name="Footer Placeholder 4">
            <a:extLst>
              <a:ext uri="{FF2B5EF4-FFF2-40B4-BE49-F238E27FC236}">
                <a16:creationId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5" name="TextBox 14">
            <a:extLst>
              <a:ext uri="{FF2B5EF4-FFF2-40B4-BE49-F238E27FC236}">
                <a16:creationId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a16="http://schemas.microsoft.com/office/drawing/2014/main" val="20000"/>
                    </a:ext>
                  </a:extLst>
                </a:gridCol>
                <a:gridCol w="1686136">
                  <a:extLst>
                    <a:ext uri="{9D8B030D-6E8A-4147-A177-3AD203B41FA5}">
                      <a16:colId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a16="http://schemas.microsoft.com/office/drawing/2014/main" val="10003"/>
                  </a:ext>
                </a:extLst>
              </a:tr>
            </a:tbl>
          </a:graphicData>
        </a:graphic>
      </p:graphicFrame>
      <p:grpSp>
        <p:nvGrpSpPr>
          <p:cNvPr id="24" name="Group 23">
            <a:extLst>
              <a:ext uri="{FF2B5EF4-FFF2-40B4-BE49-F238E27FC236}">
                <a16:creationId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63340081"/>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1535222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7E2FBA-D0DD-4675-ACD4-63BCFC84858D}"/>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2E37F9D4-17E4-4D65-A2DE-67B548D8F765}"/>
              </a:ext>
            </a:extLst>
          </p:cNvPr>
          <p:cNvSpPr>
            <a:spLocks noGrp="1"/>
          </p:cNvSpPr>
          <p:nvPr>
            <p:ph type="title"/>
          </p:nvPr>
        </p:nvSpPr>
        <p:spPr/>
        <p:txBody>
          <a:bodyPr/>
          <a:lstStyle/>
          <a:p>
            <a:r>
              <a:rPr lang="en-US" dirty="0"/>
              <a:t>Tokenization</a:t>
            </a:r>
          </a:p>
        </p:txBody>
      </p:sp>
      <p:sp>
        <p:nvSpPr>
          <p:cNvPr id="4" name="Slide Number Placeholder 3">
            <a:extLst>
              <a:ext uri="{FF2B5EF4-FFF2-40B4-BE49-F238E27FC236}">
                <a16:creationId xmlns:a16="http://schemas.microsoft.com/office/drawing/2014/main" id="{34864DE8-A4D8-47B3-91CF-AB1FEC917273}"/>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a16="http://schemas.microsoft.com/office/drawing/2014/main" id="{293864FD-CF89-4361-BB61-5EE99BAF4537}"/>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6C96FE2F-7E19-48CB-9942-7E78DB569A67}"/>
              </a:ext>
            </a:extLst>
          </p:cNvPr>
          <p:cNvSpPr/>
          <p:nvPr/>
        </p:nvSpPr>
        <p:spPr>
          <a:xfrm>
            <a:off x="269794" y="1230776"/>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7" name="TextBox 6">
            <a:extLst>
              <a:ext uri="{FF2B5EF4-FFF2-40B4-BE49-F238E27FC236}">
                <a16:creationId xmlns:a16="http://schemas.microsoft.com/office/drawing/2014/main" id="{4DB05426-19FD-41D8-8B56-3688606F6173}"/>
              </a:ext>
            </a:extLst>
          </p:cNvPr>
          <p:cNvSpPr txBox="1"/>
          <p:nvPr/>
        </p:nvSpPr>
        <p:spPr>
          <a:xfrm>
            <a:off x="414174" y="5474536"/>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8" name="Rectangle 7">
            <a:extLst>
              <a:ext uri="{FF2B5EF4-FFF2-40B4-BE49-F238E27FC236}">
                <a16:creationId xmlns:a16="http://schemas.microsoft.com/office/drawing/2014/main" id="{ED5E443C-ADE7-4A05-81DF-D09808A8EC19}"/>
              </a:ext>
            </a:extLst>
          </p:cNvPr>
          <p:cNvSpPr/>
          <p:nvPr/>
        </p:nvSpPr>
        <p:spPr>
          <a:xfrm>
            <a:off x="473842" y="5783169"/>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9" name="Rectangle 8">
            <a:extLst>
              <a:ext uri="{FF2B5EF4-FFF2-40B4-BE49-F238E27FC236}">
                <a16:creationId xmlns:a16="http://schemas.microsoft.com/office/drawing/2014/main" id="{2527D424-4DA2-4B6A-970C-CF74FF337084}"/>
              </a:ext>
            </a:extLst>
          </p:cNvPr>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a:extLst>
              <a:ext uri="{FF2B5EF4-FFF2-40B4-BE49-F238E27FC236}">
                <a16:creationId xmlns:a16="http://schemas.microsoft.com/office/drawing/2014/main" id="{697357CF-E420-427A-9066-455FA0742187}"/>
              </a:ext>
            </a:extLst>
          </p:cNvPr>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1" name="Picture 10">
            <a:extLst>
              <a:ext uri="{FF2B5EF4-FFF2-40B4-BE49-F238E27FC236}">
                <a16:creationId xmlns:a16="http://schemas.microsoft.com/office/drawing/2014/main" id="{352C3F10-AE75-4FEA-BD93-24F01EF1F0F8}"/>
              </a:ext>
            </a:extLst>
          </p:cNvPr>
          <p:cNvPicPr>
            <a:picLocks noChangeAspect="1"/>
          </p:cNvPicPr>
          <p:nvPr/>
        </p:nvPicPr>
        <p:blipFill>
          <a:blip r:embed="rId2"/>
          <a:stretch>
            <a:fillRect/>
          </a:stretch>
        </p:blipFill>
        <p:spPr>
          <a:xfrm>
            <a:off x="2772221" y="3614358"/>
            <a:ext cx="1568450" cy="1085850"/>
          </a:xfrm>
          <a:prstGeom prst="rect">
            <a:avLst/>
          </a:prstGeom>
        </p:spPr>
      </p:pic>
      <p:sp>
        <p:nvSpPr>
          <p:cNvPr id="12" name="TextBox 11">
            <a:extLst>
              <a:ext uri="{FF2B5EF4-FFF2-40B4-BE49-F238E27FC236}">
                <a16:creationId xmlns:a16="http://schemas.microsoft.com/office/drawing/2014/main" id="{B99349F3-A8F2-4D17-B849-7F8115A13DC7}"/>
              </a:ext>
            </a:extLst>
          </p:cNvPr>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3" name="Picture 12">
            <a:extLst>
              <a:ext uri="{FF2B5EF4-FFF2-40B4-BE49-F238E27FC236}">
                <a16:creationId xmlns:a16="http://schemas.microsoft.com/office/drawing/2014/main" id="{578A2A16-CCBE-454A-AF89-90B40E9371F7}"/>
              </a:ext>
            </a:extLst>
          </p:cNvPr>
          <p:cNvPicPr>
            <a:picLocks noChangeAspect="1"/>
          </p:cNvPicPr>
          <p:nvPr/>
        </p:nvPicPr>
        <p:blipFill>
          <a:blip r:embed="rId3"/>
          <a:stretch>
            <a:fillRect/>
          </a:stretch>
        </p:blipFill>
        <p:spPr>
          <a:xfrm>
            <a:off x="4672827" y="3340735"/>
            <a:ext cx="1683552" cy="1623852"/>
          </a:xfrm>
          <a:prstGeom prst="rect">
            <a:avLst/>
          </a:prstGeom>
        </p:spPr>
      </p:pic>
      <p:sp>
        <p:nvSpPr>
          <p:cNvPr id="14" name="Rectangle 13">
            <a:extLst>
              <a:ext uri="{FF2B5EF4-FFF2-40B4-BE49-F238E27FC236}">
                <a16:creationId xmlns:a16="http://schemas.microsoft.com/office/drawing/2014/main" id="{63CDC29A-E7BB-4311-BE75-E1D840806EEA}"/>
              </a:ext>
            </a:extLst>
          </p:cNvPr>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5" name="Rectangle 14">
            <a:extLst>
              <a:ext uri="{FF2B5EF4-FFF2-40B4-BE49-F238E27FC236}">
                <a16:creationId xmlns:a16="http://schemas.microsoft.com/office/drawing/2014/main" id="{E4C01434-1F65-4A92-A968-1FFF6DFDCEDC}"/>
              </a:ext>
            </a:extLst>
          </p:cNvPr>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6" name="TextBox 15">
            <a:extLst>
              <a:ext uri="{FF2B5EF4-FFF2-40B4-BE49-F238E27FC236}">
                <a16:creationId xmlns:a16="http://schemas.microsoft.com/office/drawing/2014/main" id="{C0ABE6A4-0AA9-4C9B-8B14-98C02BB9FCC8}"/>
              </a:ext>
            </a:extLst>
          </p:cNvPr>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17" name="TextBox 16">
            <a:extLst>
              <a:ext uri="{FF2B5EF4-FFF2-40B4-BE49-F238E27FC236}">
                <a16:creationId xmlns:a16="http://schemas.microsoft.com/office/drawing/2014/main" id="{02CF57B9-5A02-4E5E-A8BA-B1263254C023}"/>
              </a:ext>
            </a:extLst>
          </p:cNvPr>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122055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978BE-23D5-4BA1-A43D-364700086C01}"/>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C8441BF7-11F5-4B14-8AED-7F330B7F2485}"/>
              </a:ext>
            </a:extLst>
          </p:cNvPr>
          <p:cNvSpPr>
            <a:spLocks noGrp="1"/>
          </p:cNvSpPr>
          <p:nvPr>
            <p:ph type="title"/>
          </p:nvPr>
        </p:nvSpPr>
        <p:spPr/>
        <p:txBody>
          <a:bodyPr/>
          <a:lstStyle/>
          <a:p>
            <a:r>
              <a:rPr lang="en-US" dirty="0"/>
              <a:t>What is a word cloud?</a:t>
            </a:r>
          </a:p>
        </p:txBody>
      </p:sp>
      <p:sp>
        <p:nvSpPr>
          <p:cNvPr id="4" name="Slide Number Placeholder 3">
            <a:extLst>
              <a:ext uri="{FF2B5EF4-FFF2-40B4-BE49-F238E27FC236}">
                <a16:creationId xmlns:a16="http://schemas.microsoft.com/office/drawing/2014/main" id="{9CAA0B06-8B44-454D-88D8-15D8A5C524FA}"/>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id="{3BD048D5-B733-4697-BDBD-2A90A17A6998}"/>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7368456A-6C67-4DE4-B96F-C8389FD81530}"/>
              </a:ext>
            </a:extLst>
          </p:cNvPr>
          <p:cNvSpPr/>
          <p:nvPr/>
        </p:nvSpPr>
        <p:spPr>
          <a:xfrm>
            <a:off x="473842" y="5783169"/>
            <a:ext cx="8045792" cy="4358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kern="1200" dirty="0">
                <a:solidFill>
                  <a:prstClr val="white"/>
                </a:solidFill>
                <a:latin typeface="Arial Unicode MS" panose="020B0604020202020204" pitchFamily="34" charset="-128"/>
                <a:cs typeface="Arial Unicode MS" panose="020B0604020202020204" pitchFamily="34" charset="-128"/>
              </a:rPr>
              <a:t>A word cloud is a visualization of term (token) frequencies.   </a:t>
            </a:r>
          </a:p>
        </p:txBody>
      </p:sp>
      <p:sp>
        <p:nvSpPr>
          <p:cNvPr id="7" name="Rectangle 6">
            <a:extLst>
              <a:ext uri="{FF2B5EF4-FFF2-40B4-BE49-F238E27FC236}">
                <a16:creationId xmlns:a16="http://schemas.microsoft.com/office/drawing/2014/main" id="{29D76ADB-2695-4833-AFAF-F2BF638920FF}"/>
              </a:ext>
            </a:extLst>
          </p:cNvPr>
          <p:cNvSpPr/>
          <p:nvPr/>
        </p:nvSpPr>
        <p:spPr>
          <a:xfrm>
            <a:off x="542109" y="2039802"/>
            <a:ext cx="6322715" cy="738664"/>
          </a:xfrm>
          <a:prstGeom prst="rect">
            <a:avLst/>
          </a:prstGeom>
          <a:solidFill>
            <a:schemeClr val="bg1">
              <a:lumMod val="85000"/>
            </a:schemeClr>
          </a:solidFill>
        </p:spPr>
        <p:txBody>
          <a:bodyPr wrap="square">
            <a:spAutoFit/>
          </a:bodyPr>
          <a:lstStyle/>
          <a:p>
            <a:pPr defTabSz="457200"/>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4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sz="14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8" name="TextBox 7">
            <a:extLst>
              <a:ext uri="{FF2B5EF4-FFF2-40B4-BE49-F238E27FC236}">
                <a16:creationId xmlns:a16="http://schemas.microsoft.com/office/drawing/2014/main" id="{BAC4168B-DE79-4220-BED6-BE7D20FB85F5}"/>
              </a:ext>
            </a:extLst>
          </p:cNvPr>
          <p:cNvSpPr txBox="1"/>
          <p:nvPr/>
        </p:nvSpPr>
        <p:spPr>
          <a:xfrm>
            <a:off x="4098474" y="3906633"/>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9" name="Table 8">
            <a:extLst>
              <a:ext uri="{FF2B5EF4-FFF2-40B4-BE49-F238E27FC236}">
                <a16:creationId xmlns:a16="http://schemas.microsoft.com/office/drawing/2014/main" id="{24CE201F-5128-4231-9B1E-A4D42C29CC68}"/>
              </a:ext>
            </a:extLst>
          </p:cNvPr>
          <p:cNvGraphicFramePr>
            <a:graphicFrameLocks noGrp="1"/>
          </p:cNvGraphicFramePr>
          <p:nvPr>
            <p:extLst>
              <p:ext uri="{D42A27DB-BD31-4B8C-83A1-F6EECF244321}">
                <p14:modId xmlns:p14="http://schemas.microsoft.com/office/powerpoint/2010/main" val="2127731147"/>
              </p:ext>
            </p:extLst>
          </p:nvPr>
        </p:nvGraphicFramePr>
        <p:xfrm>
          <a:off x="375808" y="3116573"/>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a16="http://schemas.microsoft.com/office/drawing/2014/main" val="20000"/>
                    </a:ext>
                  </a:extLst>
                </a:gridCol>
                <a:gridCol w="694055">
                  <a:extLst>
                    <a:ext uri="{9D8B030D-6E8A-4147-A177-3AD203B41FA5}">
                      <a16:colId xmlns:a16="http://schemas.microsoft.com/office/drawing/2014/main" val="20001"/>
                    </a:ext>
                  </a:extLst>
                </a:gridCol>
                <a:gridCol w="576654">
                  <a:extLst>
                    <a:ext uri="{9D8B030D-6E8A-4147-A177-3AD203B41FA5}">
                      <a16:colId xmlns:a16="http://schemas.microsoft.com/office/drawing/2014/main" val="20002"/>
                    </a:ext>
                  </a:extLst>
                </a:gridCol>
                <a:gridCol w="646430">
                  <a:extLst>
                    <a:ext uri="{9D8B030D-6E8A-4147-A177-3AD203B41FA5}">
                      <a16:colId xmlns:a16="http://schemas.microsoft.com/office/drawing/2014/main" val="20003"/>
                    </a:ext>
                  </a:extLst>
                </a:gridCol>
                <a:gridCol w="694055">
                  <a:extLst>
                    <a:ext uri="{9D8B030D-6E8A-4147-A177-3AD203B41FA5}">
                      <a16:colId xmlns:a16="http://schemas.microsoft.com/office/drawing/2014/main" val="20004"/>
                    </a:ext>
                  </a:extLst>
                </a:gridCol>
                <a:gridCol w="360680">
                  <a:extLst>
                    <a:ext uri="{9D8B030D-6E8A-4147-A177-3AD203B41FA5}">
                      <a16:colId xmlns:a16="http://schemas.microsoft.com/office/drawing/2014/main" val="20005"/>
                    </a:ext>
                  </a:extLst>
                </a:gridCol>
                <a:gridCol w="779780">
                  <a:extLst>
                    <a:ext uri="{9D8B030D-6E8A-4147-A177-3AD203B41FA5}">
                      <a16:colId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a:extLst>
              <a:ext uri="{FF2B5EF4-FFF2-40B4-BE49-F238E27FC236}">
                <a16:creationId xmlns:a16="http://schemas.microsoft.com/office/drawing/2014/main" id="{A424BF5E-7E73-42C2-8E87-C2BA20C0EACF}"/>
              </a:ext>
            </a:extLst>
          </p:cNvPr>
          <p:cNvSpPr txBox="1"/>
          <p:nvPr/>
        </p:nvSpPr>
        <p:spPr>
          <a:xfrm>
            <a:off x="346700" y="2927849"/>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11" name="Isosceles Triangle 10">
            <a:extLst>
              <a:ext uri="{FF2B5EF4-FFF2-40B4-BE49-F238E27FC236}">
                <a16:creationId xmlns:a16="http://schemas.microsoft.com/office/drawing/2014/main" id="{FE9613A4-ECF0-4D0F-9696-5C023D56C131}"/>
              </a:ext>
            </a:extLst>
          </p:cNvPr>
          <p:cNvSpPr/>
          <p:nvPr/>
        </p:nvSpPr>
        <p:spPr>
          <a:xfrm rot="5400000">
            <a:off x="4721064" y="4004482"/>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2" name="Table 11">
            <a:extLst>
              <a:ext uri="{FF2B5EF4-FFF2-40B4-BE49-F238E27FC236}">
                <a16:creationId xmlns:a16="http://schemas.microsoft.com/office/drawing/2014/main" id="{48162493-A50D-45FF-960A-0540DF7356AB}"/>
              </a:ext>
            </a:extLst>
          </p:cNvPr>
          <p:cNvGraphicFramePr>
            <a:graphicFrameLocks noGrp="1"/>
          </p:cNvGraphicFramePr>
          <p:nvPr>
            <p:extLst>
              <p:ext uri="{D42A27DB-BD31-4B8C-83A1-F6EECF244321}">
                <p14:modId xmlns:p14="http://schemas.microsoft.com/office/powerpoint/2010/main" val="2712791976"/>
              </p:ext>
            </p:extLst>
          </p:nvPr>
        </p:nvGraphicFramePr>
        <p:xfrm>
          <a:off x="5943880" y="3116573"/>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a16="http://schemas.microsoft.com/office/drawing/2014/main" val="20000"/>
                    </a:ext>
                  </a:extLst>
                </a:gridCol>
                <a:gridCol w="767650">
                  <a:extLst>
                    <a:ext uri="{9D8B030D-6E8A-4147-A177-3AD203B41FA5}">
                      <a16:colId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a16="http://schemas.microsoft.com/office/drawing/2014/main" val="10005"/>
                  </a:ext>
                </a:extLst>
              </a:tr>
            </a:tbl>
          </a:graphicData>
        </a:graphic>
      </p:graphicFrame>
      <p:sp>
        <p:nvSpPr>
          <p:cNvPr id="13" name="TextBox 12">
            <a:extLst>
              <a:ext uri="{FF2B5EF4-FFF2-40B4-BE49-F238E27FC236}">
                <a16:creationId xmlns:a16="http://schemas.microsoft.com/office/drawing/2014/main" id="{FDBD2D2B-2056-43E2-9E61-5048EF020F0F}"/>
              </a:ext>
            </a:extLst>
          </p:cNvPr>
          <p:cNvSpPr txBox="1"/>
          <p:nvPr/>
        </p:nvSpPr>
        <p:spPr>
          <a:xfrm>
            <a:off x="142414" y="1190470"/>
            <a:ext cx="8699716" cy="646331"/>
          </a:xfrm>
          <a:prstGeom prst="rect">
            <a:avLst/>
          </a:prstGeom>
          <a:solidFill>
            <a:schemeClr val="accent2"/>
          </a:solidFill>
        </p:spPr>
        <p:txBody>
          <a:bodyPr wrap="square" rtlCol="0">
            <a:spAutoFit/>
          </a:bodyPr>
          <a:lstStyle/>
          <a:p>
            <a:pPr defTabSz="457200"/>
            <a:r>
              <a:rPr lang="en-US" sz="1800" kern="12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To make a word cloud we follow the previous steps and create a data frame with the word and the frequency.</a:t>
            </a:r>
          </a:p>
        </p:txBody>
      </p:sp>
    </p:spTree>
    <p:extLst>
      <p:ext uri="{BB962C8B-B14F-4D97-AF65-F5344CB8AC3E}">
        <p14:creationId xmlns:p14="http://schemas.microsoft.com/office/powerpoint/2010/main" val="4225669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9939A7-2FA7-49A3-B18F-8D2DF6D6DEB0}"/>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5868C653-D222-4150-83FA-9E4F85005DFB}"/>
              </a:ext>
            </a:extLst>
          </p:cNvPr>
          <p:cNvSpPr>
            <a:spLocks noGrp="1"/>
          </p:cNvSpPr>
          <p:nvPr>
            <p:ph type="title"/>
          </p:nvPr>
        </p:nvSpPr>
        <p:spPr/>
        <p:txBody>
          <a:bodyPr/>
          <a:lstStyle/>
          <a:p>
            <a:r>
              <a:rPr lang="en-US" dirty="0"/>
              <a:t>Selecting a color for your word cloud.</a:t>
            </a:r>
          </a:p>
        </p:txBody>
      </p:sp>
      <p:sp>
        <p:nvSpPr>
          <p:cNvPr id="4" name="Slide Number Placeholder 3">
            <a:extLst>
              <a:ext uri="{FF2B5EF4-FFF2-40B4-BE49-F238E27FC236}">
                <a16:creationId xmlns:a16="http://schemas.microsoft.com/office/drawing/2014/main" id="{568DFDC5-7F02-4E6F-BAA8-81EAD313D46D}"/>
              </a:ext>
            </a:extLst>
          </p:cNvPr>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a:extLst>
              <a:ext uri="{FF2B5EF4-FFF2-40B4-BE49-F238E27FC236}">
                <a16:creationId xmlns:a16="http://schemas.microsoft.com/office/drawing/2014/main" id="{18D7802C-4996-4FCB-A6FA-7D9D7D41CECD}"/>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C8EA1552-AD51-4287-83E5-B474002B89F8}"/>
              </a:ext>
            </a:extLst>
          </p:cNvPr>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7" name="Picture 6" descr="Screen Shot 2015-05-28 at 7.25.09 PM.png">
            <a:extLst>
              <a:ext uri="{FF2B5EF4-FFF2-40B4-BE49-F238E27FC236}">
                <a16:creationId xmlns:a16="http://schemas.microsoft.com/office/drawing/2014/main" id="{52DB3460-B2F3-4D1D-B3EF-20DB130BE3BD}"/>
              </a:ext>
            </a:extLst>
          </p:cNvPr>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8" name="Oval 7">
            <a:extLst>
              <a:ext uri="{FF2B5EF4-FFF2-40B4-BE49-F238E27FC236}">
                <a16:creationId xmlns:a16="http://schemas.microsoft.com/office/drawing/2014/main" id="{8DAEB549-19AD-4D41-A451-1F428731C5C3}"/>
              </a:ext>
            </a:extLst>
          </p:cNvPr>
          <p:cNvSpPr/>
          <p:nvPr/>
        </p:nvSpPr>
        <p:spPr>
          <a:xfrm>
            <a:off x="3224746" y="2781137"/>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9" name="Straight Arrow Connector 8">
            <a:extLst>
              <a:ext uri="{FF2B5EF4-FFF2-40B4-BE49-F238E27FC236}">
                <a16:creationId xmlns:a16="http://schemas.microsoft.com/office/drawing/2014/main" id="{06EECC25-5CD5-4375-B1CD-1AF48ED88344}"/>
              </a:ext>
            </a:extLst>
          </p:cNvPr>
          <p:cNvCxnSpPr>
            <a:cxnSpLocks/>
          </p:cNvCxnSpPr>
          <p:nvPr/>
        </p:nvCxnSpPr>
        <p:spPr>
          <a:xfrm flipH="1">
            <a:off x="1065779" y="3025357"/>
            <a:ext cx="2613157" cy="2683781"/>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22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Practice!</a:t>
            </a:r>
          </a:p>
        </p:txBody>
      </p:sp>
      <p:sp>
        <p:nvSpPr>
          <p:cNvPr id="3" name="Title 1">
            <a:extLst>
              <a:ext uri="{FF2B5EF4-FFF2-40B4-BE49-F238E27FC236}">
                <a16:creationId xmlns:a16="http://schemas.microsoft.com/office/drawing/2014/main" id="{E8480011-97CA-4140-B847-37A78687DD1B}"/>
              </a:ext>
            </a:extLst>
          </p:cNvPr>
          <p:cNvSpPr txBox="1">
            <a:spLocks/>
          </p:cNvSpPr>
          <p:nvPr/>
        </p:nvSpPr>
        <p:spPr>
          <a:xfrm>
            <a:off x="628650" y="1725003"/>
            <a:ext cx="7886700" cy="59147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4_Simple_Wordcloud_revised.R</a:t>
            </a:r>
          </a:p>
        </p:txBody>
      </p:sp>
    </p:spTree>
    <p:extLst>
      <p:ext uri="{BB962C8B-B14F-4D97-AF65-F5344CB8AC3E}">
        <p14:creationId xmlns:p14="http://schemas.microsoft.com/office/powerpoint/2010/main" val="1321328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dirty="0"/>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842738" y="1407943"/>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818800" y="3678703"/>
            <a:ext cx="2254803" cy="2438400"/>
          </a:xfrm>
          <a:prstGeom prst="rect">
            <a:avLst/>
          </a:prstGeom>
          <a:ln>
            <a:solidFill>
              <a:schemeClr val="tx1"/>
            </a:solidFill>
          </a:ln>
        </p:spPr>
      </p:pic>
    </p:spTree>
    <p:extLst>
      <p:ext uri="{BB962C8B-B14F-4D97-AF65-F5344CB8AC3E}">
        <p14:creationId xmlns:p14="http://schemas.microsoft.com/office/powerpoint/2010/main" val="897089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428430"/>
            <a:ext cx="4121624" cy="4047803"/>
          </a:xfrm>
          <a:prstGeom prst="rect">
            <a:avLst/>
          </a:prstGeom>
        </p:spPr>
      </p:pic>
      <p:sp>
        <p:nvSpPr>
          <p:cNvPr id="37" name="Title 1"/>
          <p:cNvSpPr>
            <a:spLocks noGrp="1"/>
          </p:cNvSpPr>
          <p:nvPr>
            <p:ph type="title"/>
          </p:nvPr>
        </p:nvSpPr>
        <p:spPr>
          <a:xfrm>
            <a:off x="300251" y="395206"/>
            <a:ext cx="8651785" cy="447263"/>
          </a:xfrm>
        </p:spPr>
        <p:txBody>
          <a:bodyPr>
            <a:noAutofit/>
          </a:bodyPr>
          <a:lstStyle/>
          <a:p>
            <a:pPr algn="l"/>
            <a:r>
              <a:rPr lang="en-US" sz="2000" dirty="0"/>
              <a:t>4_Simple_Wordcloud_revised.R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8" name="TextBox 7"/>
          <p:cNvSpPr txBox="1"/>
          <p:nvPr/>
        </p:nvSpPr>
        <p:spPr>
          <a:xfrm>
            <a:off x="4503762" y="1677990"/>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34630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521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6397" y="1124908"/>
            <a:ext cx="8510842"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cleanCorpus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3232497" y="1113186"/>
            <a:ext cx="1937380" cy="437258"/>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468173" y="3384198"/>
            <a:ext cx="2142535"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Tree>
    <p:extLst>
      <p:ext uri="{BB962C8B-B14F-4D97-AF65-F5344CB8AC3E}">
        <p14:creationId xmlns:p14="http://schemas.microsoft.com/office/powerpoint/2010/main" val="218112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42</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2468794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extLst/>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Tree>
    <p:extLst>
      <p:ext uri="{BB962C8B-B14F-4D97-AF65-F5344CB8AC3E}">
        <p14:creationId xmlns:p14="http://schemas.microsoft.com/office/powerpoint/2010/main" val="1597131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159660"/>
            <a:ext cx="8484403" cy="49597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157657"/>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94463"/>
            <a:ext cx="4106183" cy="2631261"/>
          </a:xfrm>
          <a:prstGeom prst="rect">
            <a:avLst/>
          </a:prstGeom>
        </p:spPr>
      </p:pic>
      <p:sp>
        <p:nvSpPr>
          <p:cNvPr id="15" name="TextBox 14"/>
          <p:cNvSpPr txBox="1"/>
          <p:nvPr/>
        </p:nvSpPr>
        <p:spPr>
          <a:xfrm>
            <a:off x="382543" y="4980530"/>
            <a:ext cx="8361679" cy="1077218"/>
          </a:xfrm>
          <a:prstGeom prst="rect">
            <a:avLst/>
          </a:prstGeom>
          <a:solidFill>
            <a:schemeClr val="accent6"/>
          </a:solidFill>
        </p:spPr>
        <p:txBody>
          <a:bodyPr wrap="square" rtlCol="0">
            <a:spAutoFit/>
          </a:bodyPr>
          <a:lstStyle/>
          <a:p>
            <a:pPr defTabSz="457200"/>
            <a:r>
              <a:rPr lang="en-US" sz="16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1674845"/>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Tree>
    <p:extLst>
      <p:ext uri="{BB962C8B-B14F-4D97-AF65-F5344CB8AC3E}">
        <p14:creationId xmlns:p14="http://schemas.microsoft.com/office/powerpoint/2010/main" val="368988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Tree>
    <p:extLst>
      <p:ext uri="{BB962C8B-B14F-4D97-AF65-F5344CB8AC3E}">
        <p14:creationId xmlns:p14="http://schemas.microsoft.com/office/powerpoint/2010/main" val="3791757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Tree>
    <p:extLst>
      <p:ext uri="{BB962C8B-B14F-4D97-AF65-F5344CB8AC3E}">
        <p14:creationId xmlns:p14="http://schemas.microsoft.com/office/powerpoint/2010/main" val="1283030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96ADC6-A8AF-4177-80C3-00592755C6E2}"/>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4F6055C4-6C20-45AD-A381-AF38F6DD4455}"/>
              </a:ext>
            </a:extLst>
          </p:cNvPr>
          <p:cNvSpPr>
            <a:spLocks noGrp="1"/>
          </p:cNvSpPr>
          <p:nvPr>
            <p:ph type="title"/>
          </p:nvPr>
        </p:nvSpPr>
        <p:spPr>
          <a:xfrm>
            <a:off x="152400" y="365126"/>
            <a:ext cx="8991600" cy="591477"/>
          </a:xfrm>
        </p:spPr>
        <p:txBody>
          <a:bodyPr/>
          <a:lstStyle/>
          <a:p>
            <a:r>
              <a:rPr lang="en-US" sz="2800" dirty="0"/>
              <a:t>Sentiment the Tidy Way uses joins with existing lexicons</a:t>
            </a:r>
          </a:p>
        </p:txBody>
      </p:sp>
      <p:sp>
        <p:nvSpPr>
          <p:cNvPr id="4" name="Slide Number Placeholder 3">
            <a:extLst>
              <a:ext uri="{FF2B5EF4-FFF2-40B4-BE49-F238E27FC236}">
                <a16:creationId xmlns:a16="http://schemas.microsoft.com/office/drawing/2014/main" id="{70A44E92-3086-4AF5-BE02-6B5834CCC31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id="{A0D65735-6700-429C-93AA-F4AA3EC26D7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6B2F0EB7-915F-4604-B924-BE5C5A1D1E39}"/>
              </a:ext>
            </a:extLst>
          </p:cNvPr>
          <p:cNvSpPr txBox="1"/>
          <p:nvPr/>
        </p:nvSpPr>
        <p:spPr>
          <a:xfrm>
            <a:off x="251020" y="1302432"/>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7" name="Picture 6">
            <a:extLst>
              <a:ext uri="{FF2B5EF4-FFF2-40B4-BE49-F238E27FC236}">
                <a16:creationId xmlns:a16="http://schemas.microsoft.com/office/drawing/2014/main" id="{6932E47B-F3E8-49D2-9CF5-97AF5D9650A6}"/>
              </a:ext>
            </a:extLst>
          </p:cNvPr>
          <p:cNvPicPr>
            <a:picLocks noChangeAspect="1"/>
          </p:cNvPicPr>
          <p:nvPr/>
        </p:nvPicPr>
        <p:blipFill>
          <a:blip r:embed="rId2"/>
          <a:stretch>
            <a:fillRect/>
          </a:stretch>
        </p:blipFill>
        <p:spPr>
          <a:xfrm>
            <a:off x="5536295" y="1232094"/>
            <a:ext cx="3114675" cy="2162175"/>
          </a:xfrm>
          <a:prstGeom prst="rect">
            <a:avLst/>
          </a:prstGeom>
        </p:spPr>
      </p:pic>
      <p:pic>
        <p:nvPicPr>
          <p:cNvPr id="8" name="Picture 7">
            <a:extLst>
              <a:ext uri="{FF2B5EF4-FFF2-40B4-BE49-F238E27FC236}">
                <a16:creationId xmlns:a16="http://schemas.microsoft.com/office/drawing/2014/main" id="{F80EA188-0469-4FB5-9638-7F6F8A19DCEE}"/>
              </a:ext>
            </a:extLst>
          </p:cNvPr>
          <p:cNvPicPr>
            <a:picLocks noChangeAspect="1"/>
          </p:cNvPicPr>
          <p:nvPr/>
        </p:nvPicPr>
        <p:blipFill>
          <a:blip r:embed="rId3"/>
          <a:stretch>
            <a:fillRect/>
          </a:stretch>
        </p:blipFill>
        <p:spPr>
          <a:xfrm>
            <a:off x="5782480" y="3899729"/>
            <a:ext cx="2171700" cy="2162175"/>
          </a:xfrm>
          <a:prstGeom prst="rect">
            <a:avLst/>
          </a:prstGeom>
        </p:spPr>
      </p:pic>
    </p:spTree>
    <p:extLst>
      <p:ext uri="{BB962C8B-B14F-4D97-AF65-F5344CB8AC3E}">
        <p14:creationId xmlns:p14="http://schemas.microsoft.com/office/powerpoint/2010/main" val="1462120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55FDB-CE5C-4DAE-A97C-E7623027B243}"/>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52F7F8D8-C08A-42D7-A870-28EB4193C588}"/>
              </a:ext>
            </a:extLst>
          </p:cNvPr>
          <p:cNvSpPr>
            <a:spLocks noGrp="1"/>
          </p:cNvSpPr>
          <p:nvPr>
            <p:ph type="title"/>
          </p:nvPr>
        </p:nvSpPr>
        <p:spPr/>
        <p:txBody>
          <a:bodyPr/>
          <a:lstStyle/>
          <a:p>
            <a:r>
              <a:rPr lang="en-US" dirty="0"/>
              <a:t>In this exercise we will examine song lyrics</a:t>
            </a:r>
          </a:p>
        </p:txBody>
      </p:sp>
      <p:sp>
        <p:nvSpPr>
          <p:cNvPr id="4" name="Slide Number Placeholder 3">
            <a:extLst>
              <a:ext uri="{FF2B5EF4-FFF2-40B4-BE49-F238E27FC236}">
                <a16:creationId xmlns:a16="http://schemas.microsoft.com/office/drawing/2014/main" id="{663A2EFB-45AB-4E96-83FB-3E493482E046}"/>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id="{423627F8-D331-42B1-B9C4-5BCC69E1A7CA}"/>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id="{43321A06-9471-48C7-B813-FF43E5D3F26A}"/>
              </a:ext>
            </a:extLst>
          </p:cNvPr>
          <p:cNvPicPr>
            <a:picLocks noChangeAspect="1"/>
          </p:cNvPicPr>
          <p:nvPr/>
        </p:nvPicPr>
        <p:blipFill>
          <a:blip r:embed="rId2"/>
          <a:stretch>
            <a:fillRect/>
          </a:stretch>
        </p:blipFill>
        <p:spPr>
          <a:xfrm>
            <a:off x="644442" y="1264820"/>
            <a:ext cx="6315075" cy="3943350"/>
          </a:xfrm>
          <a:prstGeom prst="rect">
            <a:avLst/>
          </a:prstGeom>
        </p:spPr>
      </p:pic>
    </p:spTree>
    <p:extLst>
      <p:ext uri="{BB962C8B-B14F-4D97-AF65-F5344CB8AC3E}">
        <p14:creationId xmlns:p14="http://schemas.microsoft.com/office/powerpoint/2010/main" val="338615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DD766-C2D4-44CF-B5A2-6C167C78C17E}"/>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6FEAA2B8-AD3D-49C0-AE3D-3A1CD70E0BB3}"/>
              </a:ext>
            </a:extLst>
          </p:cNvPr>
          <p:cNvSpPr>
            <a:spLocks noGrp="1"/>
          </p:cNvSpPr>
          <p:nvPr>
            <p:ph type="title"/>
          </p:nvPr>
        </p:nvSpPr>
        <p:spPr/>
        <p:txBody>
          <a:bodyPr/>
          <a:lstStyle/>
          <a:p>
            <a:r>
              <a:rPr lang="en-US" dirty="0"/>
              <a:t>Tidy data uses %&gt;% to forward objects</a:t>
            </a:r>
          </a:p>
        </p:txBody>
      </p:sp>
      <p:sp>
        <p:nvSpPr>
          <p:cNvPr id="4" name="Slide Number Placeholder 3">
            <a:extLst>
              <a:ext uri="{FF2B5EF4-FFF2-40B4-BE49-F238E27FC236}">
                <a16:creationId xmlns:a16="http://schemas.microsoft.com/office/drawing/2014/main" id="{848ACAF6-EB1F-45ED-A0FA-EEF420BA6D7F}"/>
              </a:ext>
            </a:extLst>
          </p:cNvPr>
          <p:cNvSpPr>
            <a:spLocks noGrp="1"/>
          </p:cNvSpPr>
          <p:nvPr>
            <p:ph type="sldNum" sz="quarter" idx="12"/>
          </p:nvPr>
        </p:nvSpPr>
        <p:spPr/>
        <p:txBody>
          <a:bodyPr/>
          <a:lstStyle/>
          <a:p>
            <a:fld id="{37290FF7-652B-4475-AEAB-8B1A5D23AE09}" type="slidenum">
              <a:rPr lang="en-US" smtClean="0"/>
              <a:t>49</a:t>
            </a:fld>
            <a:endParaRPr lang="en-US"/>
          </a:p>
        </p:txBody>
      </p:sp>
      <p:sp>
        <p:nvSpPr>
          <p:cNvPr id="5" name="Footer Placeholder 4">
            <a:extLst>
              <a:ext uri="{FF2B5EF4-FFF2-40B4-BE49-F238E27FC236}">
                <a16:creationId xmlns:a16="http://schemas.microsoft.com/office/drawing/2014/main" id="{DD8E2ACA-ADC6-44E9-B81D-18931AB151E3}"/>
              </a:ext>
            </a:extLst>
          </p:cNvPr>
          <p:cNvSpPr>
            <a:spLocks noGrp="1"/>
          </p:cNvSpPr>
          <p:nvPr>
            <p:ph type="ftr" sz="quarter" idx="3"/>
          </p:nvPr>
        </p:nvSpPr>
        <p:spPr/>
        <p:txBody>
          <a:bodyPr/>
          <a:lstStyle/>
          <a:p>
            <a:r>
              <a:rPr lang="en-US"/>
              <a:t>Kwartler CSCI S-96</a:t>
            </a:r>
            <a:endParaRPr lang="en-US" dirty="0"/>
          </a:p>
        </p:txBody>
      </p:sp>
      <p:sp>
        <p:nvSpPr>
          <p:cNvPr id="14" name="Rectangle 13">
            <a:extLst>
              <a:ext uri="{FF2B5EF4-FFF2-40B4-BE49-F238E27FC236}">
                <a16:creationId xmlns:a16="http://schemas.microsoft.com/office/drawing/2014/main" id="{D940A206-84F1-4CFE-A274-27868154639E}"/>
              </a:ext>
            </a:extLst>
          </p:cNvPr>
          <p:cNvSpPr/>
          <p:nvPr/>
        </p:nvSpPr>
        <p:spPr>
          <a:xfrm>
            <a:off x="93786" y="1486900"/>
            <a:ext cx="8944706"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t>Tidytext</a:t>
            </a:r>
            <a:r>
              <a:rPr lang="en-US" sz="1600" dirty="0"/>
              <a:t> is part of the tidy universe including </a:t>
            </a:r>
            <a:r>
              <a:rPr lang="en-US" sz="1600" dirty="0" err="1"/>
              <a:t>ggplot</a:t>
            </a:r>
            <a:r>
              <a:rPr lang="en-US" sz="1600" dirty="0"/>
              <a:t> and </a:t>
            </a:r>
            <a:r>
              <a:rPr lang="en-US" sz="1600" dirty="0" err="1"/>
              <a:t>dplyr</a:t>
            </a:r>
            <a:r>
              <a:rPr lang="en-US" sz="1600" dirty="0"/>
              <a:t>.  Code is structured so it is more easily read using the %&gt;%.   The data format is a </a:t>
            </a:r>
            <a:r>
              <a:rPr lang="en-US" sz="1600" dirty="0" err="1"/>
              <a:t>tibble</a:t>
            </a:r>
            <a:r>
              <a:rPr lang="en-US" sz="1600" dirty="0"/>
              <a:t> and is in “tidy” format (long form).</a:t>
            </a:r>
          </a:p>
        </p:txBody>
      </p:sp>
      <p:sp>
        <p:nvSpPr>
          <p:cNvPr id="15" name="Rectangle 1">
            <a:extLst>
              <a:ext uri="{FF2B5EF4-FFF2-40B4-BE49-F238E27FC236}">
                <a16:creationId xmlns:a16="http://schemas.microsoft.com/office/drawing/2014/main" id="{39FFFAF3-C96C-462B-B199-570A86DECD12}"/>
              </a:ext>
            </a:extLst>
          </p:cNvPr>
          <p:cNvSpPr>
            <a:spLocks noChangeArrowheads="1"/>
          </p:cNvSpPr>
          <p:nvPr/>
        </p:nvSpPr>
        <p:spPr bwMode="auto">
          <a:xfrm>
            <a:off x="945046" y="3433381"/>
            <a:ext cx="7253909" cy="338554"/>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sz="1600"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sz="1600"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2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58D0FEC3-CC7F-4699-A9B3-61C9844AF549}"/>
              </a:ext>
            </a:extLst>
          </p:cNvPr>
          <p:cNvSpPr txBox="1"/>
          <p:nvPr/>
        </p:nvSpPr>
        <p:spPr>
          <a:xfrm>
            <a:off x="93786" y="5718412"/>
            <a:ext cx="8944706"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1400" dirty="0"/>
              <a:t>This reads as “Using the </a:t>
            </a:r>
            <a:r>
              <a:rPr lang="en-US" sz="1400" dirty="0" err="1"/>
              <a:t>mtcars</a:t>
            </a:r>
            <a:r>
              <a:rPr lang="en-US" sz="1400" dirty="0"/>
              <a:t> object </a:t>
            </a:r>
            <a:r>
              <a:rPr lang="en-US" sz="1400" i="1" dirty="0"/>
              <a:t>then</a:t>
            </a:r>
            <a:r>
              <a:rPr lang="en-US" sz="1400" dirty="0"/>
              <a:t> group by the </a:t>
            </a:r>
            <a:r>
              <a:rPr lang="en-US" sz="1400" dirty="0" err="1"/>
              <a:t>cyl</a:t>
            </a:r>
            <a:r>
              <a:rPr lang="en-US" sz="1400" dirty="0"/>
              <a:t> vector </a:t>
            </a:r>
            <a:r>
              <a:rPr lang="en-US" sz="1400" i="1" dirty="0"/>
              <a:t>then</a:t>
            </a:r>
            <a:r>
              <a:rPr lang="en-US" sz="1400" dirty="0"/>
              <a:t> mutate a new variable called rank.</a:t>
            </a:r>
          </a:p>
        </p:txBody>
      </p:sp>
    </p:spTree>
    <p:extLst>
      <p:ext uri="{BB962C8B-B14F-4D97-AF65-F5344CB8AC3E}">
        <p14:creationId xmlns:p14="http://schemas.microsoft.com/office/powerpoint/2010/main" val="264251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2840065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44D0D-C60C-46E2-871D-DCA3382205A8}"/>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FBD223A4-35DD-40A2-B3D1-E3367BD98BC8}"/>
              </a:ext>
            </a:extLst>
          </p:cNvPr>
          <p:cNvSpPr>
            <a:spLocks noGrp="1"/>
          </p:cNvSpPr>
          <p:nvPr>
            <p:ph type="title"/>
          </p:nvPr>
        </p:nvSpPr>
        <p:spPr>
          <a:xfrm>
            <a:off x="199292" y="365126"/>
            <a:ext cx="8316058" cy="591477"/>
          </a:xfrm>
        </p:spPr>
        <p:txBody>
          <a:bodyPr/>
          <a:lstStyle/>
          <a:p>
            <a:r>
              <a:rPr lang="en-US" dirty="0"/>
              <a:t>Tidy can seem complicated but not impossible.</a:t>
            </a:r>
          </a:p>
        </p:txBody>
      </p:sp>
      <p:sp>
        <p:nvSpPr>
          <p:cNvPr id="4" name="Slide Number Placeholder 3">
            <a:extLst>
              <a:ext uri="{FF2B5EF4-FFF2-40B4-BE49-F238E27FC236}">
                <a16:creationId xmlns:a16="http://schemas.microsoft.com/office/drawing/2014/main" id="{BF13368D-75F6-4D13-8997-FC3F917E4C02}"/>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a:extLst>
              <a:ext uri="{FF2B5EF4-FFF2-40B4-BE49-F238E27FC236}">
                <a16:creationId xmlns:a16="http://schemas.microsoft.com/office/drawing/2014/main" id="{EDD27711-1132-42DD-8343-85118060D7E1}"/>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6FBB0477-481A-4E1A-8DDD-E4574ACCF9CE}"/>
              </a:ext>
            </a:extLst>
          </p:cNvPr>
          <p:cNvSpPr/>
          <p:nvPr/>
        </p:nvSpPr>
        <p:spPr>
          <a:xfrm>
            <a:off x="685799" y="2754501"/>
            <a:ext cx="3381375"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Rectangle 6">
            <a:extLst>
              <a:ext uri="{FF2B5EF4-FFF2-40B4-BE49-F238E27FC236}">
                <a16:creationId xmlns:a16="http://schemas.microsoft.com/office/drawing/2014/main" id="{6C120070-75FA-4473-A705-9C1211F5314E}"/>
              </a:ext>
            </a:extLst>
          </p:cNvPr>
          <p:cNvSpPr/>
          <p:nvPr/>
        </p:nvSpPr>
        <p:spPr>
          <a:xfrm>
            <a:off x="7552529" y="2754501"/>
            <a:ext cx="1197764"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8" name="TextBox 7">
            <a:extLst>
              <a:ext uri="{FF2B5EF4-FFF2-40B4-BE49-F238E27FC236}">
                <a16:creationId xmlns:a16="http://schemas.microsoft.com/office/drawing/2014/main" id="{FA542AAA-A766-4392-B476-74EB6B4DC922}"/>
              </a:ext>
            </a:extLst>
          </p:cNvPr>
          <p:cNvSpPr txBox="1"/>
          <p:nvPr/>
        </p:nvSpPr>
        <p:spPr>
          <a:xfrm rot="19379462">
            <a:off x="4586054" y="2747573"/>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9" name="TextBox 8">
            <a:extLst>
              <a:ext uri="{FF2B5EF4-FFF2-40B4-BE49-F238E27FC236}">
                <a16:creationId xmlns:a16="http://schemas.microsoft.com/office/drawing/2014/main" id="{6073C3AD-587F-44E8-BCBE-1A94597CE751}"/>
              </a:ext>
            </a:extLst>
          </p:cNvPr>
          <p:cNvSpPr txBox="1"/>
          <p:nvPr/>
        </p:nvSpPr>
        <p:spPr>
          <a:xfrm rot="2373993">
            <a:off x="6205820" y="2714241"/>
            <a:ext cx="1080745"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10" name="Rectangle 9">
            <a:extLst>
              <a:ext uri="{FF2B5EF4-FFF2-40B4-BE49-F238E27FC236}">
                <a16:creationId xmlns:a16="http://schemas.microsoft.com/office/drawing/2014/main" id="{07C73059-F476-45F0-B504-D60AD0F87643}"/>
              </a:ext>
            </a:extLst>
          </p:cNvPr>
          <p:cNvSpPr/>
          <p:nvPr/>
        </p:nvSpPr>
        <p:spPr>
          <a:xfrm>
            <a:off x="479105" y="4486727"/>
            <a:ext cx="3381375" cy="1569660"/>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1" name="TextBox 10">
            <a:extLst>
              <a:ext uri="{FF2B5EF4-FFF2-40B4-BE49-F238E27FC236}">
                <a16:creationId xmlns:a16="http://schemas.microsoft.com/office/drawing/2014/main" id="{4010DD0B-33D8-4C8D-A840-908EF79D276F}"/>
              </a:ext>
            </a:extLst>
          </p:cNvPr>
          <p:cNvSpPr txBox="1"/>
          <p:nvPr/>
        </p:nvSpPr>
        <p:spPr>
          <a:xfrm>
            <a:off x="4425640" y="1505792"/>
            <a:ext cx="3364553" cy="584775"/>
          </a:xfrm>
          <a:prstGeom prst="rect">
            <a:avLst/>
          </a:prstGeom>
          <a:noFill/>
        </p:spPr>
        <p:txBody>
          <a:bodyPr wrap="squar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2" name="Group 11">
            <a:extLst>
              <a:ext uri="{FF2B5EF4-FFF2-40B4-BE49-F238E27FC236}">
                <a16:creationId xmlns:a16="http://schemas.microsoft.com/office/drawing/2014/main" id="{FDD1E614-E5A0-4976-A922-39D0CCEB472C}"/>
              </a:ext>
            </a:extLst>
          </p:cNvPr>
          <p:cNvGrpSpPr/>
          <p:nvPr/>
        </p:nvGrpSpPr>
        <p:grpSpPr>
          <a:xfrm>
            <a:off x="1073466" y="1125414"/>
            <a:ext cx="1803699" cy="1065581"/>
            <a:chOff x="1073466" y="914400"/>
            <a:chExt cx="1803699" cy="1065581"/>
          </a:xfrm>
        </p:grpSpPr>
        <p:sp>
          <p:nvSpPr>
            <p:cNvPr id="13" name="Rectangle 12">
              <a:extLst>
                <a:ext uri="{FF2B5EF4-FFF2-40B4-BE49-F238E27FC236}">
                  <a16:creationId xmlns:a16="http://schemas.microsoft.com/office/drawing/2014/main" id="{E8F8D37B-9C5B-4339-845C-B43F17889106}"/>
                </a:ext>
              </a:extLst>
            </p:cNvPr>
            <p:cNvSpPr/>
            <p:nvPr/>
          </p:nvSpPr>
          <p:spPr>
            <a:xfrm>
              <a:off x="1149128" y="1333650"/>
              <a:ext cx="1720215" cy="646331"/>
            </a:xfrm>
            <a:prstGeom prst="rect">
              <a:avLst/>
            </a:prstGeom>
            <a:solidFill>
              <a:schemeClr val="bg1">
                <a:lumMod val="85000"/>
              </a:schemeClr>
            </a:solidFill>
          </p:spPr>
          <p:txBody>
            <a:bodyPr wrap="square">
              <a:spAutoFit/>
            </a:bodyPr>
            <a:lstStyle/>
            <a:p>
              <a:pPr algn="ctr" defTabSz="457200"/>
              <a:r>
                <a:rPr lang="en-US" sz="3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4" name="TextBox 13">
              <a:extLst>
                <a:ext uri="{FF2B5EF4-FFF2-40B4-BE49-F238E27FC236}">
                  <a16:creationId xmlns:a16="http://schemas.microsoft.com/office/drawing/2014/main" id="{A640CA88-04CE-4868-B38D-157A5E346B60}"/>
                </a:ext>
              </a:extLst>
            </p:cNvPr>
            <p:cNvSpPr txBox="1"/>
            <p:nvPr/>
          </p:nvSpPr>
          <p:spPr>
            <a:xfrm>
              <a:off x="1073466" y="914400"/>
              <a:ext cx="1803699" cy="338554"/>
            </a:xfrm>
            <a:prstGeom prst="rect">
              <a:avLst/>
            </a:prstGeom>
            <a:no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cxnSp>
        <p:nvCxnSpPr>
          <p:cNvPr id="15" name="Straight Connector 14">
            <a:extLst>
              <a:ext uri="{FF2B5EF4-FFF2-40B4-BE49-F238E27FC236}">
                <a16:creationId xmlns:a16="http://schemas.microsoft.com/office/drawing/2014/main" id="{BA5A6061-B638-4C5C-AA8C-9BC9C6119623}"/>
              </a:ext>
            </a:extLst>
          </p:cNvPr>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CA0F96C-7C39-4931-BE9D-E3A7EDB06FEF}"/>
              </a:ext>
            </a:extLst>
          </p:cNvPr>
          <p:cNvCxnSpPr/>
          <p:nvPr/>
        </p:nvCxnSpPr>
        <p:spPr>
          <a:xfrm>
            <a:off x="1920240" y="416990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5FBD77FD-884E-41B8-9DDB-2990E7786254}"/>
              </a:ext>
            </a:extLst>
          </p:cNvPr>
          <p:cNvGrpSpPr/>
          <p:nvPr/>
        </p:nvGrpSpPr>
        <p:grpSpPr>
          <a:xfrm>
            <a:off x="5144231" y="4876800"/>
            <a:ext cx="1467580" cy="976313"/>
            <a:chOff x="6515101" y="2824163"/>
            <a:chExt cx="1123950" cy="747712"/>
          </a:xfrm>
        </p:grpSpPr>
        <p:sp>
          <p:nvSpPr>
            <p:cNvPr id="18" name="Freeform 27">
              <a:extLst>
                <a:ext uri="{FF2B5EF4-FFF2-40B4-BE49-F238E27FC236}">
                  <a16:creationId xmlns:a16="http://schemas.microsoft.com/office/drawing/2014/main" id="{09C72037-1D2C-433E-A839-1634A7FAAB7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9" name="Freeform 28">
              <a:extLst>
                <a:ext uri="{FF2B5EF4-FFF2-40B4-BE49-F238E27FC236}">
                  <a16:creationId xmlns:a16="http://schemas.microsoft.com/office/drawing/2014/main" id="{B26589AD-8E45-4BC9-99F5-7130148FBE31}"/>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0" name="Freeform 29">
              <a:extLst>
                <a:ext uri="{FF2B5EF4-FFF2-40B4-BE49-F238E27FC236}">
                  <a16:creationId xmlns:a16="http://schemas.microsoft.com/office/drawing/2014/main" id="{F5539E4B-6AEB-4978-B485-8F3BBCC4AFD3}"/>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1" name="Rectangle 20">
            <a:extLst>
              <a:ext uri="{FF2B5EF4-FFF2-40B4-BE49-F238E27FC236}">
                <a16:creationId xmlns:a16="http://schemas.microsoft.com/office/drawing/2014/main" id="{F8FF7FC7-4798-4302-B168-8AC6B76F07FE}"/>
              </a:ext>
            </a:extLst>
          </p:cNvPr>
          <p:cNvSpPr/>
          <p:nvPr/>
        </p:nvSpPr>
        <p:spPr>
          <a:xfrm>
            <a:off x="7481997" y="5061154"/>
            <a:ext cx="1338828" cy="369332"/>
          </a:xfrm>
          <a:prstGeom prst="rect">
            <a:avLst/>
          </a:prstGeom>
          <a:solidFill>
            <a:srgbClr val="FFC000"/>
          </a:solidFill>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grpSp>
        <p:nvGrpSpPr>
          <p:cNvPr id="24" name="Group 23">
            <a:extLst>
              <a:ext uri="{FF2B5EF4-FFF2-40B4-BE49-F238E27FC236}">
                <a16:creationId xmlns:a16="http://schemas.microsoft.com/office/drawing/2014/main" id="{1F73726C-90A0-4F59-912F-94AACD7BE772}"/>
              </a:ext>
            </a:extLst>
          </p:cNvPr>
          <p:cNvGrpSpPr/>
          <p:nvPr/>
        </p:nvGrpSpPr>
        <p:grpSpPr>
          <a:xfrm>
            <a:off x="5144231" y="2754501"/>
            <a:ext cx="1467580" cy="976313"/>
            <a:chOff x="6515101" y="2824163"/>
            <a:chExt cx="1123950" cy="747712"/>
          </a:xfrm>
        </p:grpSpPr>
        <p:sp>
          <p:nvSpPr>
            <p:cNvPr id="25" name="Freeform 31">
              <a:extLst>
                <a:ext uri="{FF2B5EF4-FFF2-40B4-BE49-F238E27FC236}">
                  <a16:creationId xmlns:a16="http://schemas.microsoft.com/office/drawing/2014/main" id="{C6CDC418-D840-42FE-BA6A-A1DF69A731D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6" name="Freeform 32">
              <a:extLst>
                <a:ext uri="{FF2B5EF4-FFF2-40B4-BE49-F238E27FC236}">
                  <a16:creationId xmlns:a16="http://schemas.microsoft.com/office/drawing/2014/main" id="{218B948C-D2C8-4717-9BF4-78B82EFF8873}"/>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7" name="Freeform 33">
              <a:extLst>
                <a:ext uri="{FF2B5EF4-FFF2-40B4-BE49-F238E27FC236}">
                  <a16:creationId xmlns:a16="http://schemas.microsoft.com/office/drawing/2014/main" id="{CC6EB1EB-6974-4FF5-AFB8-15D28118E7D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9" name="TextBox 28">
            <a:extLst>
              <a:ext uri="{FF2B5EF4-FFF2-40B4-BE49-F238E27FC236}">
                <a16:creationId xmlns:a16="http://schemas.microsoft.com/office/drawing/2014/main" id="{EA4888E1-ED60-4A19-A199-9F95694F7409}"/>
              </a:ext>
            </a:extLst>
          </p:cNvPr>
          <p:cNvSpPr txBox="1"/>
          <p:nvPr/>
        </p:nvSpPr>
        <p:spPr>
          <a:xfrm rot="19379462">
            <a:off x="4671364" y="4839820"/>
            <a:ext cx="941283" cy="307777"/>
          </a:xfrm>
          <a:prstGeom prst="rect">
            <a:avLst/>
          </a:prstGeom>
          <a:noFill/>
        </p:spPr>
        <p:txBody>
          <a:bodyPr wrap="none" rtlCol="0">
            <a:spAutoFit/>
          </a:bodyPr>
          <a:lstStyle/>
          <a:p>
            <a:pP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Song text</a:t>
            </a:r>
          </a:p>
        </p:txBody>
      </p:sp>
      <p:sp>
        <p:nvSpPr>
          <p:cNvPr id="30" name="TextBox 29">
            <a:extLst>
              <a:ext uri="{FF2B5EF4-FFF2-40B4-BE49-F238E27FC236}">
                <a16:creationId xmlns:a16="http://schemas.microsoft.com/office/drawing/2014/main" id="{4DF17764-2885-44A3-B581-4ACF181B5058}"/>
              </a:ext>
            </a:extLst>
          </p:cNvPr>
          <p:cNvSpPr txBox="1"/>
          <p:nvPr/>
        </p:nvSpPr>
        <p:spPr>
          <a:xfrm rot="2816421">
            <a:off x="6162538" y="4664530"/>
            <a:ext cx="1040670" cy="523220"/>
          </a:xfrm>
          <a:prstGeom prst="rect">
            <a:avLst/>
          </a:prstGeom>
          <a:noFill/>
        </p:spPr>
        <p:txBody>
          <a:bodyPr wrap="none" rtlCol="0">
            <a:spAutoFit/>
          </a:bodyPr>
          <a:lstStyle/>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a:t>
            </a:r>
          </a:p>
          <a:p>
            <a:pPr algn="ctr" defTabSz="457200"/>
            <a:r>
              <a:rPr lang="en-US" sz="14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words</a:t>
            </a:r>
          </a:p>
        </p:txBody>
      </p:sp>
    </p:spTree>
    <p:extLst>
      <p:ext uri="{BB962C8B-B14F-4D97-AF65-F5344CB8AC3E}">
        <p14:creationId xmlns:p14="http://schemas.microsoft.com/office/powerpoint/2010/main" val="2657305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65DCE0-2F75-428E-8B52-D349D7F4F56C}"/>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EB3CF5A1-BED0-4907-B2BD-D33AF938999E}"/>
              </a:ext>
            </a:extLst>
          </p:cNvPr>
          <p:cNvSpPr>
            <a:spLocks noGrp="1"/>
          </p:cNvSpPr>
          <p:nvPr>
            <p:ph type="title"/>
          </p:nvPr>
        </p:nvSpPr>
        <p:spPr>
          <a:xfrm>
            <a:off x="105508" y="365126"/>
            <a:ext cx="8409842" cy="591477"/>
          </a:xfrm>
        </p:spPr>
        <p:txBody>
          <a:bodyPr/>
          <a:lstStyle/>
          <a:p>
            <a:r>
              <a:rPr lang="en-US" dirty="0"/>
              <a:t>Starting with a DTM, its straightforward</a:t>
            </a:r>
          </a:p>
        </p:txBody>
      </p:sp>
      <p:sp>
        <p:nvSpPr>
          <p:cNvPr id="4" name="Slide Number Placeholder 3">
            <a:extLst>
              <a:ext uri="{FF2B5EF4-FFF2-40B4-BE49-F238E27FC236}">
                <a16:creationId xmlns:a16="http://schemas.microsoft.com/office/drawing/2014/main" id="{3508B99A-E370-4A9F-9765-3CE868FE9338}"/>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id="{35D2FEE8-7106-4D8E-92F6-074361581D3C}"/>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E23CC522-3057-4819-AD48-ED01C1758783}"/>
              </a:ext>
            </a:extLst>
          </p:cNvPr>
          <p:cNvSpPr/>
          <p:nvPr/>
        </p:nvSpPr>
        <p:spPr>
          <a:xfrm>
            <a:off x="105508" y="1456029"/>
            <a:ext cx="4991931" cy="4524315"/>
          </a:xfrm>
          <a:prstGeom prst="rect">
            <a:avLst/>
          </a:prstGeom>
          <a:solidFill>
            <a:schemeClr val="bg1">
              <a:lumMod val="85000"/>
            </a:schemeClr>
          </a:solidFill>
        </p:spPr>
        <p:txBody>
          <a:bodyPr wrap="square">
            <a:spAutoFit/>
          </a:bodyPr>
          <a:lstStyle/>
          <a:p>
            <a:r>
              <a:rPr lang="en-US" sz="1600" dirty="0">
                <a:latin typeface="Consolas" panose="020B0609020204030204" pitchFamily="49" charset="0"/>
                <a:cs typeface="Consolas" panose="020B0609020204030204" pitchFamily="49" charset="0"/>
              </a:rPr>
              <a:t># DTM</a:t>
            </a:r>
          </a:p>
          <a:p>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DocumentTermMatrix</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txtCorpus</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txtDTM</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Tidy</a:t>
            </a:r>
          </a:p>
          <a:p>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&lt;-tidy(</a:t>
            </a:r>
            <a:r>
              <a:rPr lang="en-US" sz="1600" dirty="0" err="1">
                <a:latin typeface="Consolas" panose="020B0609020204030204" pitchFamily="49" charset="0"/>
                <a:cs typeface="Consolas" panose="020B0609020204030204" pitchFamily="49" charset="0"/>
              </a:rPr>
              <a:t>txtDTM</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tidyCorp</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dim(</a:t>
            </a:r>
            <a:r>
              <a:rPr lang="en-US" sz="1600" dirty="0" err="1">
                <a:latin typeface="Consolas" panose="020B0609020204030204" pitchFamily="49" charset="0"/>
                <a:cs typeface="Consolas" panose="020B0609020204030204" pitchFamily="49" charset="0"/>
              </a:rPr>
              <a:t>tidyCorp</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Get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lexicon</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afinn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nrc</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loughran</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get_sentiments</a:t>
            </a:r>
            <a:r>
              <a:rPr lang="en-US" sz="1600" dirty="0">
                <a:latin typeface="Consolas" panose="020B0609020204030204" pitchFamily="49" charset="0"/>
                <a:cs typeface="Consolas" panose="020B0609020204030204" pitchFamily="49" charset="0"/>
              </a:rPr>
              <a:t>(lexicon = c("</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head(</a:t>
            </a:r>
            <a:r>
              <a:rPr lang="en-US" sz="1600" dirty="0" err="1">
                <a:latin typeface="Consolas" panose="020B0609020204030204" pitchFamily="49" charset="0"/>
                <a:cs typeface="Consolas" panose="020B0609020204030204" pitchFamily="49" charset="0"/>
              </a:rPr>
              <a:t>bing</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Perform Inner Join</a:t>
            </a:r>
          </a:p>
          <a:p>
            <a:r>
              <a:rPr lang="en-US" sz="1600" dirty="0" err="1">
                <a:latin typeface="Consolas" panose="020B0609020204030204" pitchFamily="49" charset="0"/>
                <a:cs typeface="Consolas" panose="020B0609020204030204" pitchFamily="49" charset="0"/>
              </a:rPr>
              <a:t>bingSent</a:t>
            </a:r>
            <a:r>
              <a:rPr lang="en-US" sz="1600" dirty="0">
                <a:latin typeface="Consolas" panose="020B0609020204030204" pitchFamily="49" charset="0"/>
                <a:cs typeface="Consolas" panose="020B0609020204030204" pitchFamily="49" charset="0"/>
              </a:rPr>
              <a:t>&lt;-</a:t>
            </a:r>
            <a:r>
              <a:rPr lang="en-US" sz="1600" dirty="0" err="1">
                <a:latin typeface="Consolas" panose="020B0609020204030204" pitchFamily="49" charset="0"/>
                <a:cs typeface="Consolas" panose="020B0609020204030204" pitchFamily="49" charset="0"/>
              </a:rPr>
              <a:t>inner_join</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tidyCorp,bing</a:t>
            </a:r>
            <a:r>
              <a:rPr lang="en-US" sz="1600" dirty="0">
                <a:latin typeface="Consolas" panose="020B0609020204030204" pitchFamily="49" charset="0"/>
                <a:cs typeface="Consolas" panose="020B0609020204030204" pitchFamily="49" charset="0"/>
              </a:rPr>
              <a:t>, by=c('term'='word'))</a:t>
            </a:r>
          </a:p>
        </p:txBody>
      </p:sp>
      <p:sp>
        <p:nvSpPr>
          <p:cNvPr id="7" name="TextBox 6">
            <a:extLst>
              <a:ext uri="{FF2B5EF4-FFF2-40B4-BE49-F238E27FC236}">
                <a16:creationId xmlns:a16="http://schemas.microsoft.com/office/drawing/2014/main" id="{64BF376E-724E-4A47-B167-F5A4169AAA55}"/>
              </a:ext>
            </a:extLst>
          </p:cNvPr>
          <p:cNvSpPr txBox="1"/>
          <p:nvPr/>
        </p:nvSpPr>
        <p:spPr>
          <a:xfrm>
            <a:off x="5901083" y="1669741"/>
            <a:ext cx="2916556" cy="369332"/>
          </a:xfrm>
          <a:prstGeom prst="rect">
            <a:avLst/>
          </a:prstGeom>
          <a:solidFill>
            <a:schemeClr val="accent6"/>
          </a:solidFill>
        </p:spPr>
        <p:txBody>
          <a:bodyPr wrap="square" rtlCol="0">
            <a:spAutoFit/>
          </a:bodyPr>
          <a:lstStyle/>
          <a:p>
            <a:r>
              <a:rPr lang="en-US" dirty="0">
                <a:solidFill>
                  <a:schemeClr val="bg1"/>
                </a:solidFill>
              </a:rPr>
              <a:t>DTM is from the “tm” library</a:t>
            </a:r>
          </a:p>
        </p:txBody>
      </p:sp>
      <p:cxnSp>
        <p:nvCxnSpPr>
          <p:cNvPr id="8" name="Straight Arrow Connector 7">
            <a:extLst>
              <a:ext uri="{FF2B5EF4-FFF2-40B4-BE49-F238E27FC236}">
                <a16:creationId xmlns:a16="http://schemas.microsoft.com/office/drawing/2014/main" id="{A26A99F2-048A-4E21-A24D-F22B5D02BFA9}"/>
              </a:ext>
            </a:extLst>
          </p:cNvPr>
          <p:cNvCxnSpPr/>
          <p:nvPr/>
        </p:nvCxnSpPr>
        <p:spPr>
          <a:xfrm>
            <a:off x="4752396" y="183351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5F7F4F-E745-4348-9ED2-5C0BEBBD6AFF}"/>
              </a:ext>
            </a:extLst>
          </p:cNvPr>
          <p:cNvCxnSpPr/>
          <p:nvPr/>
        </p:nvCxnSpPr>
        <p:spPr>
          <a:xfrm flipV="1">
            <a:off x="3096466" y="3080893"/>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A299686-BF25-416D-B48C-AAE63F126E0B}"/>
              </a:ext>
            </a:extLst>
          </p:cNvPr>
          <p:cNvSpPr txBox="1"/>
          <p:nvPr/>
        </p:nvSpPr>
        <p:spPr>
          <a:xfrm>
            <a:off x="5596281" y="2878451"/>
            <a:ext cx="3336702" cy="369332"/>
          </a:xfrm>
          <a:prstGeom prst="rect">
            <a:avLst/>
          </a:prstGeom>
          <a:solidFill>
            <a:schemeClr val="accent6"/>
          </a:solidFill>
        </p:spPr>
        <p:txBody>
          <a:bodyPr wrap="squar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a:extLst>
              <a:ext uri="{FF2B5EF4-FFF2-40B4-BE49-F238E27FC236}">
                <a16:creationId xmlns:a16="http://schemas.microsoft.com/office/drawing/2014/main" id="{F2B41F8A-7E4B-4C03-9A34-7FA8AB00BC9B}"/>
              </a:ext>
            </a:extLst>
          </p:cNvPr>
          <p:cNvGrpSpPr/>
          <p:nvPr/>
        </p:nvGrpSpPr>
        <p:grpSpPr>
          <a:xfrm>
            <a:off x="6439716" y="4344537"/>
            <a:ext cx="1467580" cy="976313"/>
            <a:chOff x="6515101" y="2824163"/>
            <a:chExt cx="1123950" cy="747712"/>
          </a:xfrm>
        </p:grpSpPr>
        <p:sp>
          <p:nvSpPr>
            <p:cNvPr id="12" name="Freeform 11">
              <a:extLst>
                <a:ext uri="{FF2B5EF4-FFF2-40B4-BE49-F238E27FC236}">
                  <a16:creationId xmlns:a16="http://schemas.microsoft.com/office/drawing/2014/main" id="{2CFA4C18-8660-464F-AD38-19CE8922E600}"/>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a:extLst>
                <a:ext uri="{FF2B5EF4-FFF2-40B4-BE49-F238E27FC236}">
                  <a16:creationId xmlns:a16="http://schemas.microsoft.com/office/drawing/2014/main" id="{92F1579F-CC28-4A58-AEAF-35DFA149FD98}"/>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a:extLst>
                <a:ext uri="{FF2B5EF4-FFF2-40B4-BE49-F238E27FC236}">
                  <a16:creationId xmlns:a16="http://schemas.microsoft.com/office/drawing/2014/main" id="{15628F0D-5870-462D-890F-EF60181BBF3A}"/>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a:extLst>
              <a:ext uri="{FF2B5EF4-FFF2-40B4-BE49-F238E27FC236}">
                <a16:creationId xmlns:a16="http://schemas.microsoft.com/office/drawing/2014/main" id="{B5303150-860F-4368-9DE0-D6479C4B4CA4}"/>
              </a:ext>
            </a:extLst>
          </p:cNvPr>
          <p:cNvSpPr txBox="1"/>
          <p:nvPr/>
        </p:nvSpPr>
        <p:spPr>
          <a:xfrm>
            <a:off x="5553585"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a:extLst>
              <a:ext uri="{FF2B5EF4-FFF2-40B4-BE49-F238E27FC236}">
                <a16:creationId xmlns:a16="http://schemas.microsoft.com/office/drawing/2014/main" id="{F674C6D7-F68B-4746-B2D0-9C7C6D559323}"/>
              </a:ext>
            </a:extLst>
          </p:cNvPr>
          <p:cNvSpPr txBox="1"/>
          <p:nvPr/>
        </p:nvSpPr>
        <p:spPr>
          <a:xfrm>
            <a:off x="7548432" y="4678805"/>
            <a:ext cx="1210588" cy="307777"/>
          </a:xfrm>
          <a:prstGeom prst="rect">
            <a:avLst/>
          </a:prstGeom>
          <a:noFill/>
        </p:spPr>
        <p:txBody>
          <a:bodyPr wrap="none" rtlCol="0">
            <a:spAutoFit/>
          </a:bodyPr>
          <a:lstStyle/>
          <a:p>
            <a:r>
              <a:rPr lang="en-US" dirty="0"/>
              <a:t>Bing Lexicon</a:t>
            </a:r>
          </a:p>
        </p:txBody>
      </p:sp>
      <p:cxnSp>
        <p:nvCxnSpPr>
          <p:cNvPr id="17" name="Straight Arrow Connector 16">
            <a:extLst>
              <a:ext uri="{FF2B5EF4-FFF2-40B4-BE49-F238E27FC236}">
                <a16:creationId xmlns:a16="http://schemas.microsoft.com/office/drawing/2014/main" id="{C5D6D106-9382-46D2-B76A-358735CBB6A0}"/>
              </a:ext>
            </a:extLst>
          </p:cNvPr>
          <p:cNvCxnSpPr>
            <a:cxnSpLocks/>
            <a:endCxn id="15" idx="1"/>
          </p:cNvCxnSpPr>
          <p:nvPr/>
        </p:nvCxnSpPr>
        <p:spPr>
          <a:xfrm flipV="1">
            <a:off x="2426677" y="4832694"/>
            <a:ext cx="3126908" cy="58337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358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D7B9A-E60A-414D-AA23-746D3DD6A1BD}"/>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BE40CC69-EE56-4E0B-A252-CA1E01D79065}"/>
              </a:ext>
            </a:extLst>
          </p:cNvPr>
          <p:cNvSpPr>
            <a:spLocks noGrp="1"/>
          </p:cNvSpPr>
          <p:nvPr>
            <p:ph type="title"/>
          </p:nvPr>
        </p:nvSpPr>
        <p:spPr/>
        <p:txBody>
          <a:bodyPr/>
          <a:lstStyle/>
          <a:p>
            <a:r>
              <a:rPr lang="en-US" dirty="0"/>
              <a:t>Similar polarity scores in both methods</a:t>
            </a:r>
          </a:p>
        </p:txBody>
      </p:sp>
      <p:sp>
        <p:nvSpPr>
          <p:cNvPr id="4" name="Slide Number Placeholder 3">
            <a:extLst>
              <a:ext uri="{FF2B5EF4-FFF2-40B4-BE49-F238E27FC236}">
                <a16:creationId xmlns:a16="http://schemas.microsoft.com/office/drawing/2014/main" id="{A8E5D0EF-7672-4D7A-8472-A0C474DD2848}"/>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a:extLst>
              <a:ext uri="{FF2B5EF4-FFF2-40B4-BE49-F238E27FC236}">
                <a16:creationId xmlns:a16="http://schemas.microsoft.com/office/drawing/2014/main" id="{E51C8F00-34AD-4CD7-A787-2C76961F9415}"/>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268FCA32-C8B6-4FA7-B7DA-F90DB22635EA}"/>
              </a:ext>
            </a:extLst>
          </p:cNvPr>
          <p:cNvSpPr txBox="1"/>
          <p:nvPr/>
        </p:nvSpPr>
        <p:spPr>
          <a:xfrm>
            <a:off x="463724" y="5845931"/>
            <a:ext cx="8052778" cy="369332"/>
          </a:xfrm>
          <a:prstGeom prst="rect">
            <a:avLst/>
          </a:prstGeom>
          <a:solidFill>
            <a:schemeClr val="accent6"/>
          </a:solidFill>
        </p:spPr>
        <p:txBody>
          <a:bodyPr wrap="squar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a:extLst>
              <a:ext uri="{FF2B5EF4-FFF2-40B4-BE49-F238E27FC236}">
                <a16:creationId xmlns:a16="http://schemas.microsoft.com/office/drawing/2014/main" id="{D9E1D93B-5DEF-4069-A479-850112C02ECF}"/>
              </a:ext>
            </a:extLst>
          </p:cNvPr>
          <p:cNvGrpSpPr/>
          <p:nvPr/>
        </p:nvGrpSpPr>
        <p:grpSpPr>
          <a:xfrm>
            <a:off x="218053" y="3721164"/>
            <a:ext cx="2662220" cy="976313"/>
            <a:chOff x="5354294" y="4344537"/>
            <a:chExt cx="2662220" cy="976313"/>
          </a:xfrm>
        </p:grpSpPr>
        <p:grpSp>
          <p:nvGrpSpPr>
            <p:cNvPr id="8" name="Group 7">
              <a:extLst>
                <a:ext uri="{FF2B5EF4-FFF2-40B4-BE49-F238E27FC236}">
                  <a16:creationId xmlns:a16="http://schemas.microsoft.com/office/drawing/2014/main" id="{F6EB556A-E9DF-47A6-8488-C1D863097681}"/>
                </a:ext>
              </a:extLst>
            </p:cNvPr>
            <p:cNvGrpSpPr/>
            <p:nvPr/>
          </p:nvGrpSpPr>
          <p:grpSpPr>
            <a:xfrm>
              <a:off x="6017688" y="4344537"/>
              <a:ext cx="1467580" cy="976313"/>
              <a:chOff x="6515101" y="2824163"/>
              <a:chExt cx="1123950" cy="747712"/>
            </a:xfrm>
          </p:grpSpPr>
          <p:sp>
            <p:nvSpPr>
              <p:cNvPr id="11" name="Freeform 11">
                <a:extLst>
                  <a:ext uri="{FF2B5EF4-FFF2-40B4-BE49-F238E27FC236}">
                    <a16:creationId xmlns:a16="http://schemas.microsoft.com/office/drawing/2014/main" id="{996DC74D-BE35-4BC3-B966-33FBB2EDC2B6}"/>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2">
                <a:extLst>
                  <a:ext uri="{FF2B5EF4-FFF2-40B4-BE49-F238E27FC236}">
                    <a16:creationId xmlns:a16="http://schemas.microsoft.com/office/drawing/2014/main" id="{23C94B65-5290-47BA-9DCD-6395FC27C6EB}"/>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3">
                <a:extLst>
                  <a:ext uri="{FF2B5EF4-FFF2-40B4-BE49-F238E27FC236}">
                    <a16:creationId xmlns:a16="http://schemas.microsoft.com/office/drawing/2014/main" id="{FA43250D-2174-49FD-9487-DC304C936928}"/>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9" name="TextBox 8">
              <a:extLst>
                <a:ext uri="{FF2B5EF4-FFF2-40B4-BE49-F238E27FC236}">
                  <a16:creationId xmlns:a16="http://schemas.microsoft.com/office/drawing/2014/main" id="{22186487-F7EC-4D4A-8376-794B2991155B}"/>
                </a:ext>
              </a:extLst>
            </p:cNvPr>
            <p:cNvSpPr txBox="1"/>
            <p:nvPr/>
          </p:nvSpPr>
          <p:spPr>
            <a:xfrm>
              <a:off x="5354294" y="4678805"/>
              <a:ext cx="1229119" cy="307777"/>
            </a:xfrm>
            <a:prstGeom prst="rect">
              <a:avLst/>
            </a:prstGeom>
            <a:noFill/>
          </p:spPr>
          <p:txBody>
            <a:bodyPr wrap="none" rtlCol="0">
              <a:spAutoFit/>
            </a:bodyPr>
            <a:lstStyle/>
            <a:p>
              <a:r>
                <a:rPr lang="en-US" sz="1400" dirty="0" err="1"/>
                <a:t>Weeknd</a:t>
              </a:r>
              <a:r>
                <a:rPr lang="en-US" sz="1400" dirty="0"/>
                <a:t> Lyrics</a:t>
              </a:r>
            </a:p>
          </p:txBody>
        </p:sp>
        <p:sp>
          <p:nvSpPr>
            <p:cNvPr id="10" name="TextBox 9">
              <a:extLst>
                <a:ext uri="{FF2B5EF4-FFF2-40B4-BE49-F238E27FC236}">
                  <a16:creationId xmlns:a16="http://schemas.microsoft.com/office/drawing/2014/main" id="{072DF590-AD4F-4526-951E-1F7A2A383A62}"/>
                </a:ext>
              </a:extLst>
            </p:cNvPr>
            <p:cNvSpPr txBox="1"/>
            <p:nvPr/>
          </p:nvSpPr>
          <p:spPr>
            <a:xfrm>
              <a:off x="6927113" y="4678805"/>
              <a:ext cx="1089401" cy="307777"/>
            </a:xfrm>
            <a:prstGeom prst="rect">
              <a:avLst/>
            </a:prstGeom>
            <a:noFill/>
          </p:spPr>
          <p:txBody>
            <a:bodyPr wrap="none" rtlCol="0">
              <a:spAutoFit/>
            </a:bodyPr>
            <a:lstStyle/>
            <a:p>
              <a:r>
                <a:rPr lang="en-US" sz="1400" dirty="0"/>
                <a:t>Bing Lexicon</a:t>
              </a:r>
            </a:p>
          </p:txBody>
        </p:sp>
      </p:grpSp>
      <p:pic>
        <p:nvPicPr>
          <p:cNvPr id="14" name="Picture 13">
            <a:extLst>
              <a:ext uri="{FF2B5EF4-FFF2-40B4-BE49-F238E27FC236}">
                <a16:creationId xmlns:a16="http://schemas.microsoft.com/office/drawing/2014/main" id="{6AA2AC30-4A92-44BB-9F1B-2FAFA129DA83}"/>
              </a:ext>
            </a:extLst>
          </p:cNvPr>
          <p:cNvPicPr>
            <a:picLocks noChangeAspect="1"/>
          </p:cNvPicPr>
          <p:nvPr/>
        </p:nvPicPr>
        <p:blipFill>
          <a:blip r:embed="rId2"/>
          <a:stretch>
            <a:fillRect/>
          </a:stretch>
        </p:blipFill>
        <p:spPr>
          <a:xfrm>
            <a:off x="502976" y="1306702"/>
            <a:ext cx="5981700" cy="1323975"/>
          </a:xfrm>
          <a:prstGeom prst="rect">
            <a:avLst/>
          </a:prstGeom>
        </p:spPr>
      </p:pic>
      <p:cxnSp>
        <p:nvCxnSpPr>
          <p:cNvPr id="15" name="Straight Connector 14">
            <a:extLst>
              <a:ext uri="{FF2B5EF4-FFF2-40B4-BE49-F238E27FC236}">
                <a16:creationId xmlns:a16="http://schemas.microsoft.com/office/drawing/2014/main" id="{62C05FC7-4262-43EC-A006-7A01CD3DABAF}"/>
              </a:ext>
            </a:extLst>
          </p:cNvPr>
          <p:cNvCxnSpPr/>
          <p:nvPr/>
        </p:nvCxnSpPr>
        <p:spPr>
          <a:xfrm>
            <a:off x="627797" y="3058855"/>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BD15705E-4F37-48AA-9FDB-CC98EE08B3AA}"/>
              </a:ext>
            </a:extLst>
          </p:cNvPr>
          <p:cNvPicPr>
            <a:picLocks noChangeAspect="1"/>
          </p:cNvPicPr>
          <p:nvPr/>
        </p:nvPicPr>
        <p:blipFill>
          <a:blip r:embed="rId3"/>
          <a:stretch>
            <a:fillRect/>
          </a:stretch>
        </p:blipFill>
        <p:spPr>
          <a:xfrm>
            <a:off x="3364141" y="4375565"/>
            <a:ext cx="2847975" cy="1257300"/>
          </a:xfrm>
          <a:prstGeom prst="rect">
            <a:avLst/>
          </a:prstGeom>
        </p:spPr>
      </p:pic>
      <p:pic>
        <p:nvPicPr>
          <p:cNvPr id="17" name="Picture 16">
            <a:extLst>
              <a:ext uri="{FF2B5EF4-FFF2-40B4-BE49-F238E27FC236}">
                <a16:creationId xmlns:a16="http://schemas.microsoft.com/office/drawing/2014/main" id="{DDEF261F-A7C4-4E51-9675-E9A75D3877D3}"/>
              </a:ext>
            </a:extLst>
          </p:cNvPr>
          <p:cNvPicPr>
            <a:picLocks noChangeAspect="1"/>
          </p:cNvPicPr>
          <p:nvPr/>
        </p:nvPicPr>
        <p:blipFill>
          <a:blip r:embed="rId4"/>
          <a:stretch>
            <a:fillRect/>
          </a:stretch>
        </p:blipFill>
        <p:spPr>
          <a:xfrm>
            <a:off x="3364141" y="3328780"/>
            <a:ext cx="4248150" cy="219075"/>
          </a:xfrm>
          <a:prstGeom prst="rect">
            <a:avLst/>
          </a:prstGeom>
        </p:spPr>
      </p:pic>
      <p:sp>
        <p:nvSpPr>
          <p:cNvPr id="18" name="Isosceles Triangle 17">
            <a:extLst>
              <a:ext uri="{FF2B5EF4-FFF2-40B4-BE49-F238E27FC236}">
                <a16:creationId xmlns:a16="http://schemas.microsoft.com/office/drawing/2014/main" id="{70398C9C-C9E4-4D91-A31E-443FE44C8AD5}"/>
              </a:ext>
            </a:extLst>
          </p:cNvPr>
          <p:cNvSpPr/>
          <p:nvPr/>
        </p:nvSpPr>
        <p:spPr>
          <a:xfrm rot="5400000">
            <a:off x="1860603" y="4326685"/>
            <a:ext cx="2278472" cy="3338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AE0A48BD-1DEC-402F-B9FE-1C285669805F}"/>
              </a:ext>
            </a:extLst>
          </p:cNvPr>
          <p:cNvPicPr>
            <a:picLocks noChangeAspect="1"/>
          </p:cNvPicPr>
          <p:nvPr/>
        </p:nvPicPr>
        <p:blipFill>
          <a:blip r:embed="rId5"/>
          <a:stretch>
            <a:fillRect/>
          </a:stretch>
        </p:blipFill>
        <p:spPr>
          <a:xfrm>
            <a:off x="3364141" y="3750632"/>
            <a:ext cx="5772150" cy="304800"/>
          </a:xfrm>
          <a:prstGeom prst="rect">
            <a:avLst/>
          </a:prstGeom>
        </p:spPr>
      </p:pic>
    </p:spTree>
    <p:extLst>
      <p:ext uri="{BB962C8B-B14F-4D97-AF65-F5344CB8AC3E}">
        <p14:creationId xmlns:p14="http://schemas.microsoft.com/office/powerpoint/2010/main" val="367160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C69CA-ACEF-4D3F-8CBB-11F6139624E3}"/>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62A93A46-03A4-4EB5-AB9A-5157597471D3}"/>
              </a:ext>
            </a:extLst>
          </p:cNvPr>
          <p:cNvSpPr>
            <a:spLocks noGrp="1"/>
          </p:cNvSpPr>
          <p:nvPr>
            <p:ph type="title"/>
          </p:nvPr>
        </p:nvSpPr>
        <p:spPr/>
        <p:txBody>
          <a:bodyPr/>
          <a:lstStyle/>
          <a:p>
            <a:r>
              <a:rPr lang="en-US" dirty="0" err="1"/>
              <a:t>TidyText</a:t>
            </a:r>
            <a:r>
              <a:rPr lang="en-US" dirty="0"/>
              <a:t> has other sentiment lexicons</a:t>
            </a:r>
          </a:p>
        </p:txBody>
      </p:sp>
      <p:sp>
        <p:nvSpPr>
          <p:cNvPr id="4" name="Slide Number Placeholder 3">
            <a:extLst>
              <a:ext uri="{FF2B5EF4-FFF2-40B4-BE49-F238E27FC236}">
                <a16:creationId xmlns:a16="http://schemas.microsoft.com/office/drawing/2014/main" id="{235B00B5-B099-4E9D-BE2D-7F50BAFA6756}"/>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a16="http://schemas.microsoft.com/office/drawing/2014/main" id="{CDD14489-63FE-4DE5-9A1B-2B0555590724}"/>
              </a:ext>
            </a:extLst>
          </p:cNvPr>
          <p:cNvSpPr>
            <a:spLocks noGrp="1"/>
          </p:cNvSpPr>
          <p:nvPr>
            <p:ph type="ftr" sz="quarter" idx="3"/>
          </p:nvPr>
        </p:nvSpPr>
        <p:spPr/>
        <p:txBody>
          <a:bodyPr/>
          <a:lstStyle/>
          <a:p>
            <a:r>
              <a:rPr lang="en-US"/>
              <a:t>Kwartler CSCI S-96</a:t>
            </a:r>
            <a:endParaRPr lang="en-US" dirty="0"/>
          </a:p>
        </p:txBody>
      </p:sp>
      <p:grpSp>
        <p:nvGrpSpPr>
          <p:cNvPr id="6" name="Group 5">
            <a:extLst>
              <a:ext uri="{FF2B5EF4-FFF2-40B4-BE49-F238E27FC236}">
                <a16:creationId xmlns:a16="http://schemas.microsoft.com/office/drawing/2014/main" id="{C5C78BA1-6CF6-4F89-ACAE-3A2D7BBFD467}"/>
              </a:ext>
            </a:extLst>
          </p:cNvPr>
          <p:cNvGrpSpPr/>
          <p:nvPr/>
        </p:nvGrpSpPr>
        <p:grpSpPr>
          <a:xfrm>
            <a:off x="2969283" y="5024471"/>
            <a:ext cx="3901138" cy="976313"/>
            <a:chOff x="5131557" y="4344537"/>
            <a:chExt cx="3901138" cy="976313"/>
          </a:xfrm>
        </p:grpSpPr>
        <p:grpSp>
          <p:nvGrpSpPr>
            <p:cNvPr id="7" name="Group 6">
              <a:extLst>
                <a:ext uri="{FF2B5EF4-FFF2-40B4-BE49-F238E27FC236}">
                  <a16:creationId xmlns:a16="http://schemas.microsoft.com/office/drawing/2014/main" id="{19BA0851-91DF-4B36-ABFE-69DA4593A722}"/>
                </a:ext>
              </a:extLst>
            </p:cNvPr>
            <p:cNvGrpSpPr/>
            <p:nvPr/>
          </p:nvGrpSpPr>
          <p:grpSpPr>
            <a:xfrm>
              <a:off x="6017688" y="4344537"/>
              <a:ext cx="1467580" cy="976313"/>
              <a:chOff x="6515101" y="2824163"/>
              <a:chExt cx="1123950" cy="747712"/>
            </a:xfrm>
          </p:grpSpPr>
          <p:sp>
            <p:nvSpPr>
              <p:cNvPr id="10" name="Freeform 11">
                <a:extLst>
                  <a:ext uri="{FF2B5EF4-FFF2-40B4-BE49-F238E27FC236}">
                    <a16:creationId xmlns:a16="http://schemas.microsoft.com/office/drawing/2014/main" id="{6C0C6020-3AB8-40C4-818C-39D79ADABBBD}"/>
                  </a:ext>
                </a:extLst>
              </p:cNvPr>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1" name="Freeform 12">
                <a:extLst>
                  <a:ext uri="{FF2B5EF4-FFF2-40B4-BE49-F238E27FC236}">
                    <a16:creationId xmlns:a16="http://schemas.microsoft.com/office/drawing/2014/main" id="{67C0577F-0FED-4620-8102-7AD9E20DB1BA}"/>
                  </a:ext>
                </a:extLst>
              </p:cNvPr>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2" name="Freeform 13">
                <a:extLst>
                  <a:ext uri="{FF2B5EF4-FFF2-40B4-BE49-F238E27FC236}">
                    <a16:creationId xmlns:a16="http://schemas.microsoft.com/office/drawing/2014/main" id="{B99335B1-1D8F-4B32-A9C5-87588BA5D409}"/>
                  </a:ext>
                </a:extLst>
              </p:cNvPr>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8" name="TextBox 7">
              <a:extLst>
                <a:ext uri="{FF2B5EF4-FFF2-40B4-BE49-F238E27FC236}">
                  <a16:creationId xmlns:a16="http://schemas.microsoft.com/office/drawing/2014/main" id="{0C8744EC-6B73-4BBE-99BB-C87B735C21F2}"/>
                </a:ext>
              </a:extLst>
            </p:cNvPr>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9" name="TextBox 8">
              <a:extLst>
                <a:ext uri="{FF2B5EF4-FFF2-40B4-BE49-F238E27FC236}">
                  <a16:creationId xmlns:a16="http://schemas.microsoft.com/office/drawing/2014/main" id="{8B416E8B-69F3-4A73-9FC2-4AB98C8F2AB5}"/>
                </a:ext>
              </a:extLst>
            </p:cNvPr>
            <p:cNvSpPr txBox="1"/>
            <p:nvPr/>
          </p:nvSpPr>
          <p:spPr>
            <a:xfrm>
              <a:off x="7126404" y="4678805"/>
              <a:ext cx="1906291" cy="369332"/>
            </a:xfrm>
            <a:prstGeom prst="rect">
              <a:avLst/>
            </a:prstGeom>
            <a:noFill/>
          </p:spPr>
          <p:txBody>
            <a:bodyPr wrap="none" rtlCol="0">
              <a:spAutoFit/>
            </a:bodyPr>
            <a:lstStyle/>
            <a:p>
              <a:r>
                <a:rPr lang="en-US" dirty="0"/>
                <a:t>Sentiment Lexicon</a:t>
              </a:r>
            </a:p>
          </p:txBody>
        </p:sp>
      </p:grpSp>
      <p:cxnSp>
        <p:nvCxnSpPr>
          <p:cNvPr id="13" name="Straight Connector 12">
            <a:extLst>
              <a:ext uri="{FF2B5EF4-FFF2-40B4-BE49-F238E27FC236}">
                <a16:creationId xmlns:a16="http://schemas.microsoft.com/office/drawing/2014/main" id="{B4999FBE-FC6D-42C2-A41F-D0719453E952}"/>
              </a:ext>
            </a:extLst>
          </p:cNvPr>
          <p:cNvCxnSpPr/>
          <p:nvPr/>
        </p:nvCxnSpPr>
        <p:spPr>
          <a:xfrm>
            <a:off x="627797" y="4746967"/>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5C454816-8D14-4B4F-94E1-237ED72F58AB}"/>
              </a:ext>
            </a:extLst>
          </p:cNvPr>
          <p:cNvGrpSpPr/>
          <p:nvPr/>
        </p:nvGrpSpPr>
        <p:grpSpPr>
          <a:xfrm>
            <a:off x="249974" y="2388180"/>
            <a:ext cx="2125133" cy="2049508"/>
            <a:chOff x="367204" y="1708246"/>
            <a:chExt cx="2125133" cy="2049508"/>
          </a:xfrm>
        </p:grpSpPr>
        <p:pic>
          <p:nvPicPr>
            <p:cNvPr id="15" name="Picture 14">
              <a:extLst>
                <a:ext uri="{FF2B5EF4-FFF2-40B4-BE49-F238E27FC236}">
                  <a16:creationId xmlns:a16="http://schemas.microsoft.com/office/drawing/2014/main" id="{05C667E9-1E4C-4E5C-B8E7-CEEEC265236E}"/>
                </a:ext>
              </a:extLst>
            </p:cNvPr>
            <p:cNvPicPr>
              <a:picLocks noChangeAspect="1"/>
            </p:cNvPicPr>
            <p:nvPr/>
          </p:nvPicPr>
          <p:blipFill>
            <a:blip r:embed="rId2"/>
            <a:stretch>
              <a:fillRect/>
            </a:stretch>
          </p:blipFill>
          <p:spPr>
            <a:xfrm>
              <a:off x="663009" y="2290904"/>
              <a:ext cx="1533525" cy="1466850"/>
            </a:xfrm>
            <a:prstGeom prst="rect">
              <a:avLst/>
            </a:prstGeom>
          </p:spPr>
        </p:pic>
        <p:sp>
          <p:nvSpPr>
            <p:cNvPr id="16" name="TextBox 15">
              <a:extLst>
                <a:ext uri="{FF2B5EF4-FFF2-40B4-BE49-F238E27FC236}">
                  <a16:creationId xmlns:a16="http://schemas.microsoft.com/office/drawing/2014/main" id="{3ACD3695-BB92-4E19-93D4-328FE431AA9D}"/>
                </a:ext>
              </a:extLst>
            </p:cNvPr>
            <p:cNvSpPr txBox="1"/>
            <p:nvPr/>
          </p:nvSpPr>
          <p:spPr>
            <a:xfrm>
              <a:off x="367204" y="1708246"/>
              <a:ext cx="2125133" cy="584775"/>
            </a:xfrm>
            <a:prstGeom prst="rect">
              <a:avLst/>
            </a:prstGeom>
            <a:noFill/>
          </p:spPr>
          <p:txBody>
            <a:bodyPr wrap="none" rtlCol="0">
              <a:spAutoFit/>
            </a:bodyPr>
            <a:lstStyle/>
            <a:p>
              <a:pPr algn="ctr"/>
              <a:r>
                <a:rPr lang="en-US" sz="1400" b="1" dirty="0"/>
                <a:t>AFINN- Dutch researcher</a:t>
              </a:r>
            </a:p>
            <a:p>
              <a:pPr algn="ctr"/>
              <a:r>
                <a:rPr lang="en-US" dirty="0"/>
                <a:t>Words scored -5 to 5</a:t>
              </a:r>
            </a:p>
          </p:txBody>
        </p:sp>
      </p:grpSp>
      <p:grpSp>
        <p:nvGrpSpPr>
          <p:cNvPr id="17" name="Group 16">
            <a:extLst>
              <a:ext uri="{FF2B5EF4-FFF2-40B4-BE49-F238E27FC236}">
                <a16:creationId xmlns:a16="http://schemas.microsoft.com/office/drawing/2014/main" id="{AB143313-526C-445C-8AAE-FADDA1CD0A33}"/>
              </a:ext>
            </a:extLst>
          </p:cNvPr>
          <p:cNvGrpSpPr/>
          <p:nvPr/>
        </p:nvGrpSpPr>
        <p:grpSpPr>
          <a:xfrm>
            <a:off x="2836390" y="2392943"/>
            <a:ext cx="2079031" cy="2039983"/>
            <a:chOff x="2739945" y="1708246"/>
            <a:chExt cx="2079031" cy="2039983"/>
          </a:xfrm>
        </p:grpSpPr>
        <p:pic>
          <p:nvPicPr>
            <p:cNvPr id="18" name="Picture 17">
              <a:extLst>
                <a:ext uri="{FF2B5EF4-FFF2-40B4-BE49-F238E27FC236}">
                  <a16:creationId xmlns:a16="http://schemas.microsoft.com/office/drawing/2014/main" id="{705DDAE7-E657-48FA-AAD9-DBBD92767FA1}"/>
                </a:ext>
              </a:extLst>
            </p:cNvPr>
            <p:cNvPicPr>
              <a:picLocks noChangeAspect="1"/>
            </p:cNvPicPr>
            <p:nvPr/>
          </p:nvPicPr>
          <p:blipFill>
            <a:blip r:embed="rId3"/>
            <a:stretch>
              <a:fillRect/>
            </a:stretch>
          </p:blipFill>
          <p:spPr>
            <a:xfrm>
              <a:off x="2879348" y="2290904"/>
              <a:ext cx="1800225" cy="1457325"/>
            </a:xfrm>
            <a:prstGeom prst="rect">
              <a:avLst/>
            </a:prstGeom>
          </p:spPr>
        </p:pic>
        <p:sp>
          <p:nvSpPr>
            <p:cNvPr id="19" name="TextBox 18">
              <a:extLst>
                <a:ext uri="{FF2B5EF4-FFF2-40B4-BE49-F238E27FC236}">
                  <a16:creationId xmlns:a16="http://schemas.microsoft.com/office/drawing/2014/main" id="{C9F12DA9-7252-4885-B334-F8E8B16780F5}"/>
                </a:ext>
              </a:extLst>
            </p:cNvPr>
            <p:cNvSpPr txBox="1"/>
            <p:nvPr/>
          </p:nvSpPr>
          <p:spPr>
            <a:xfrm>
              <a:off x="2739945" y="1708246"/>
              <a:ext cx="2079031" cy="523220"/>
            </a:xfrm>
            <a:prstGeom prst="rect">
              <a:avLst/>
            </a:prstGeom>
            <a:noFill/>
          </p:spPr>
          <p:txBody>
            <a:bodyPr wrap="none" rtlCol="0">
              <a:spAutoFit/>
            </a:bodyPr>
            <a:lstStyle/>
            <a:p>
              <a:pPr algn="ctr"/>
              <a:r>
                <a:rPr lang="en-US" sz="1400" b="1" dirty="0"/>
                <a:t>Bing- </a:t>
              </a:r>
              <a:r>
                <a:rPr lang="en-US" sz="1400" b="1" dirty="0" err="1"/>
                <a:t>UofI</a:t>
              </a:r>
              <a:r>
                <a:rPr lang="en-US" sz="1400" b="1" dirty="0"/>
                <a:t>-Chi Researcher</a:t>
              </a:r>
            </a:p>
            <a:p>
              <a:pPr algn="ctr"/>
              <a:r>
                <a:rPr lang="en-US" sz="1400" dirty="0"/>
                <a:t>Words scored </a:t>
              </a:r>
              <a:r>
                <a:rPr lang="en-US" sz="1400" dirty="0" err="1"/>
                <a:t>Pos</a:t>
              </a:r>
              <a:r>
                <a:rPr lang="en-US" sz="1400" dirty="0"/>
                <a:t>/</a:t>
              </a:r>
              <a:r>
                <a:rPr lang="en-US" sz="1400" dirty="0" err="1"/>
                <a:t>Neg</a:t>
              </a:r>
              <a:endParaRPr lang="en-US" sz="1400" dirty="0"/>
            </a:p>
          </p:txBody>
        </p:sp>
      </p:grpSp>
      <p:grpSp>
        <p:nvGrpSpPr>
          <p:cNvPr id="20" name="Group 19">
            <a:extLst>
              <a:ext uri="{FF2B5EF4-FFF2-40B4-BE49-F238E27FC236}">
                <a16:creationId xmlns:a16="http://schemas.microsoft.com/office/drawing/2014/main" id="{F746E07F-7E61-4754-BE22-CF8CCEAF2C1E}"/>
              </a:ext>
            </a:extLst>
          </p:cNvPr>
          <p:cNvGrpSpPr/>
          <p:nvPr/>
        </p:nvGrpSpPr>
        <p:grpSpPr>
          <a:xfrm>
            <a:off x="5243203" y="2392943"/>
            <a:ext cx="3666517" cy="2039983"/>
            <a:chOff x="5360433" y="1708246"/>
            <a:chExt cx="3666517" cy="2039983"/>
          </a:xfrm>
        </p:grpSpPr>
        <p:pic>
          <p:nvPicPr>
            <p:cNvPr id="21" name="Picture 20">
              <a:extLst>
                <a:ext uri="{FF2B5EF4-FFF2-40B4-BE49-F238E27FC236}">
                  <a16:creationId xmlns:a16="http://schemas.microsoft.com/office/drawing/2014/main" id="{8B4C21D6-7D75-413A-AC32-307BEA3B64BC}"/>
                </a:ext>
              </a:extLst>
            </p:cNvPr>
            <p:cNvPicPr>
              <a:picLocks noChangeAspect="1"/>
            </p:cNvPicPr>
            <p:nvPr/>
          </p:nvPicPr>
          <p:blipFill>
            <a:blip r:embed="rId4"/>
            <a:stretch>
              <a:fillRect/>
            </a:stretch>
          </p:blipFill>
          <p:spPr>
            <a:xfrm>
              <a:off x="6336441" y="2290904"/>
              <a:ext cx="1714500" cy="1457325"/>
            </a:xfrm>
            <a:prstGeom prst="rect">
              <a:avLst/>
            </a:prstGeom>
          </p:spPr>
        </p:pic>
        <p:sp>
          <p:nvSpPr>
            <p:cNvPr id="22" name="TextBox 21">
              <a:extLst>
                <a:ext uri="{FF2B5EF4-FFF2-40B4-BE49-F238E27FC236}">
                  <a16:creationId xmlns:a16="http://schemas.microsoft.com/office/drawing/2014/main" id="{6AAB81FC-8982-4587-A23B-CF0BB02E9587}"/>
                </a:ext>
              </a:extLst>
            </p:cNvPr>
            <p:cNvSpPr txBox="1"/>
            <p:nvPr/>
          </p:nvSpPr>
          <p:spPr>
            <a:xfrm>
              <a:off x="5360433" y="1708246"/>
              <a:ext cx="3666517" cy="584775"/>
            </a:xfrm>
            <a:prstGeom prst="rect">
              <a:avLst/>
            </a:prstGeom>
            <a:noFill/>
          </p:spPr>
          <p:txBody>
            <a:bodyPr wrap="none" rtlCol="0">
              <a:spAutoFit/>
            </a:bodyPr>
            <a:lstStyle/>
            <a:p>
              <a:pPr algn="ctr"/>
              <a:r>
                <a:rPr lang="en-US" sz="1600" b="1" dirty="0"/>
                <a:t>NRC – </a:t>
              </a:r>
              <a:r>
                <a:rPr lang="en-US" sz="1600" b="1" dirty="0" err="1"/>
                <a:t>mTurk</a:t>
              </a:r>
              <a:endParaRPr lang="en-US" sz="1600" b="1" dirty="0"/>
            </a:p>
            <a:p>
              <a:pPr algn="ctr"/>
              <a:r>
                <a:rPr lang="en-US" sz="1600" dirty="0"/>
                <a:t>Words classified into 8 primary &amp; </a:t>
              </a:r>
              <a:r>
                <a:rPr lang="en-US" sz="1600" dirty="0" err="1"/>
                <a:t>pos</a:t>
              </a:r>
              <a:r>
                <a:rPr lang="en-US" sz="1600" dirty="0"/>
                <a:t>/</a:t>
              </a:r>
              <a:r>
                <a:rPr lang="en-US" sz="1600" dirty="0" err="1"/>
                <a:t>neg</a:t>
              </a:r>
              <a:endParaRPr lang="en-US" sz="1600" dirty="0"/>
            </a:p>
          </p:txBody>
        </p:sp>
      </p:grpSp>
      <p:cxnSp>
        <p:nvCxnSpPr>
          <p:cNvPr id="23" name="Straight Connector 22">
            <a:extLst>
              <a:ext uri="{FF2B5EF4-FFF2-40B4-BE49-F238E27FC236}">
                <a16:creationId xmlns:a16="http://schemas.microsoft.com/office/drawing/2014/main" id="{BFA6FE7B-0460-4686-9380-D4B89C8CFBA5}"/>
              </a:ext>
            </a:extLst>
          </p:cNvPr>
          <p:cNvCxnSpPr/>
          <p:nvPr/>
        </p:nvCxnSpPr>
        <p:spPr>
          <a:xfrm>
            <a:off x="2571379"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FC67D2E-70E2-44A6-81B1-F1308D60344D}"/>
              </a:ext>
            </a:extLst>
          </p:cNvPr>
          <p:cNvCxnSpPr/>
          <p:nvPr/>
        </p:nvCxnSpPr>
        <p:spPr>
          <a:xfrm>
            <a:off x="5240567" y="2635012"/>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87BBF85A-CC36-4919-A4E5-B541A3DD3D76}"/>
              </a:ext>
            </a:extLst>
          </p:cNvPr>
          <p:cNvSpPr txBox="1"/>
          <p:nvPr/>
        </p:nvSpPr>
        <p:spPr>
          <a:xfrm>
            <a:off x="185383" y="1346845"/>
            <a:ext cx="8773235" cy="369332"/>
          </a:xfrm>
          <a:prstGeom prst="rect">
            <a:avLst/>
          </a:prstGeom>
          <a:solidFill>
            <a:schemeClr val="accent6"/>
          </a:solidFill>
        </p:spPr>
        <p:txBody>
          <a:bodyPr wrap="square" rtlCol="0">
            <a:spAutoFit/>
          </a:bodyPr>
          <a:lstStyle/>
          <a:p>
            <a:pPr algn="ctr"/>
            <a:r>
              <a:rPr lang="en-US" dirty="0">
                <a:solidFill>
                  <a:schemeClr val="bg1"/>
                </a:solidFill>
              </a:rPr>
              <a:t>Each can be used in an inner join to get different ways of assessing sentiment.</a:t>
            </a:r>
          </a:p>
        </p:txBody>
      </p:sp>
    </p:spTree>
    <p:extLst>
      <p:ext uri="{BB962C8B-B14F-4D97-AF65-F5344CB8AC3E}">
        <p14:creationId xmlns:p14="http://schemas.microsoft.com/office/powerpoint/2010/main" val="321846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sp>
        <p:nvSpPr>
          <p:cNvPr id="6" name="TextBox 5"/>
          <p:cNvSpPr txBox="1"/>
          <p:nvPr/>
        </p:nvSpPr>
        <p:spPr>
          <a:xfrm>
            <a:off x="1159912" y="5895833"/>
            <a:ext cx="6824176" cy="369332"/>
          </a:xfrm>
          <a:prstGeom prst="rect">
            <a:avLst/>
          </a:prstGeom>
          <a:solidFill>
            <a:schemeClr val="accent6"/>
          </a:solidFill>
        </p:spPr>
        <p:txBody>
          <a:bodyPr wrap="none" rtlCol="0">
            <a:spAutoFit/>
          </a:bodyPr>
          <a:lstStyle/>
          <a:p>
            <a:r>
              <a:rPr lang="en-US" sz="1800" dirty="0">
                <a:solidFill>
                  <a:schemeClr val="bg1"/>
                </a:solidFill>
              </a:rPr>
              <a:t>The script drops positive &amp; negative to focus on the explicit emotions.</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162F4954-ABD9-47DE-81CF-EB9F84834ED2}"/>
              </a:ext>
            </a:extLst>
          </p:cNvPr>
          <p:cNvPicPr>
            <a:picLocks noChangeAspect="1"/>
          </p:cNvPicPr>
          <p:nvPr/>
        </p:nvPicPr>
        <p:blipFill>
          <a:blip r:embed="rId3"/>
          <a:stretch>
            <a:fillRect/>
          </a:stretch>
        </p:blipFill>
        <p:spPr>
          <a:xfrm>
            <a:off x="4579156" y="1608308"/>
            <a:ext cx="3830006" cy="3381008"/>
          </a:xfrm>
          <a:prstGeom prst="rect">
            <a:avLst/>
          </a:prstGeom>
        </p:spPr>
      </p:pic>
    </p:spTree>
    <p:extLst>
      <p:ext uri="{BB962C8B-B14F-4D97-AF65-F5344CB8AC3E}">
        <p14:creationId xmlns:p14="http://schemas.microsoft.com/office/powerpoint/2010/main" val="156674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1F316-44C3-4BF4-B716-E424B4623BB8}"/>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EA4D0BAE-5125-4DC4-A8B7-435E6D4D1937}"/>
              </a:ext>
            </a:extLst>
          </p:cNvPr>
          <p:cNvSpPr>
            <a:spLocks noGrp="1"/>
          </p:cNvSpPr>
          <p:nvPr>
            <p:ph type="title"/>
          </p:nvPr>
        </p:nvSpPr>
        <p:spPr/>
        <p:txBody>
          <a:bodyPr/>
          <a:lstStyle/>
          <a:p>
            <a:r>
              <a:rPr lang="en-US" dirty="0"/>
              <a:t>Let’s practice sentiment analysis</a:t>
            </a:r>
          </a:p>
        </p:txBody>
      </p:sp>
      <p:sp>
        <p:nvSpPr>
          <p:cNvPr id="4" name="Slide Number Placeholder 3">
            <a:extLst>
              <a:ext uri="{FF2B5EF4-FFF2-40B4-BE49-F238E27FC236}">
                <a16:creationId xmlns:a16="http://schemas.microsoft.com/office/drawing/2014/main" id="{87F4659F-5423-4C6F-A7CB-3864CA958BDA}"/>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a:extLst>
              <a:ext uri="{FF2B5EF4-FFF2-40B4-BE49-F238E27FC236}">
                <a16:creationId xmlns:a16="http://schemas.microsoft.com/office/drawing/2014/main" id="{B81597E4-0BB1-4449-8A3A-50695F035028}"/>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9D843E14-9CA3-4C77-AF28-2748345D5113}"/>
              </a:ext>
            </a:extLst>
          </p:cNvPr>
          <p:cNvSpPr txBox="1"/>
          <p:nvPr/>
        </p:nvSpPr>
        <p:spPr>
          <a:xfrm>
            <a:off x="628650" y="1430214"/>
            <a:ext cx="3809441" cy="369332"/>
          </a:xfrm>
          <a:prstGeom prst="rect">
            <a:avLst/>
          </a:prstGeom>
          <a:noFill/>
        </p:spPr>
        <p:txBody>
          <a:bodyPr wrap="none" rtlCol="0">
            <a:spAutoFit/>
          </a:bodyPr>
          <a:lstStyle/>
          <a:p>
            <a:r>
              <a:rPr lang="en-US" dirty="0"/>
              <a:t>Open 6_TidyText_Sentiment_revised.R</a:t>
            </a:r>
          </a:p>
        </p:txBody>
      </p:sp>
      <p:pic>
        <p:nvPicPr>
          <p:cNvPr id="7" name="Picture 6">
            <a:extLst>
              <a:ext uri="{FF2B5EF4-FFF2-40B4-BE49-F238E27FC236}">
                <a16:creationId xmlns:a16="http://schemas.microsoft.com/office/drawing/2014/main" id="{43A974C5-4571-4597-AF24-6807589BCBCC}"/>
              </a:ext>
            </a:extLst>
          </p:cNvPr>
          <p:cNvPicPr>
            <a:picLocks noChangeAspect="1"/>
          </p:cNvPicPr>
          <p:nvPr/>
        </p:nvPicPr>
        <p:blipFill>
          <a:blip r:embed="rId2"/>
          <a:stretch>
            <a:fillRect/>
          </a:stretch>
        </p:blipFill>
        <p:spPr>
          <a:xfrm>
            <a:off x="644442" y="1264820"/>
            <a:ext cx="6315075" cy="3943350"/>
          </a:xfrm>
          <a:prstGeom prst="rect">
            <a:avLst/>
          </a:prstGeom>
        </p:spPr>
      </p:pic>
    </p:spTree>
    <p:extLst>
      <p:ext uri="{BB962C8B-B14F-4D97-AF65-F5344CB8AC3E}">
        <p14:creationId xmlns:p14="http://schemas.microsoft.com/office/powerpoint/2010/main" val="2278092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val="20000"/>
                    </a:ext>
                  </a:extLst>
                </a:gridCol>
                <a:gridCol w="861296">
                  <a:extLst>
                    <a:ext uri="{9D8B030D-6E8A-4147-A177-3AD203B41FA5}">
                      <a16:colId xmlns:a16="http://schemas.microsoft.com/office/drawing/2014/main" val="20001"/>
                    </a:ext>
                  </a:extLst>
                </a:gridCol>
                <a:gridCol w="5811174">
                  <a:extLst>
                    <a:ext uri="{9D8B030D-6E8A-4147-A177-3AD203B41FA5}">
                      <a16:colId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Break</a:t>
                      </a:r>
                    </a:p>
                  </a:txBody>
                  <a:tcPr/>
                </a:tc>
                <a:extLst>
                  <a:ext uri="{0D108BD9-81ED-4DB2-BD59-A6C34878D82A}">
                    <a16:rowId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Simple </a:t>
                      </a:r>
                      <a:r>
                        <a:rPr lang="en-US" sz="1800" b="0" strike="noStrike" kern="1200" dirty="0" err="1">
                          <a:solidFill>
                            <a:schemeClr val="tx1"/>
                          </a:solidFill>
                          <a:latin typeface="+mn-lt"/>
                          <a:ea typeface="+mn-ea"/>
                          <a:cs typeface="+mn-cs"/>
                        </a:rPr>
                        <a:t>Wordcloud</a:t>
                      </a:r>
                      <a:endParaRPr lang="en-US" sz="1800" b="0" strike="noStrike" kern="1200" dirty="0">
                        <a:solidFill>
                          <a:schemeClr val="tx1"/>
                        </a:solidFill>
                        <a:latin typeface="+mn-lt"/>
                        <a:ea typeface="+mn-ea"/>
                        <a:cs typeface="+mn-cs"/>
                      </a:endParaRPr>
                    </a:p>
                  </a:txBody>
                  <a:tcPr/>
                </a:tc>
                <a:extLst>
                  <a:ext uri="{0D108BD9-81ED-4DB2-BD59-A6C34878D82A}">
                    <a16:rowId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kern="1200" dirty="0">
                        <a:solidFill>
                          <a:schemeClr val="tx1"/>
                        </a:solidFill>
                        <a:latin typeface="+mn-lt"/>
                        <a:ea typeface="+mn-ea"/>
                        <a:cs typeface="+mn-cs"/>
                      </a:endParaRPr>
                    </a:p>
                  </a:txBody>
                  <a:tcPr/>
                </a:tc>
                <a:tc>
                  <a:txBody>
                    <a:bodyPr/>
                    <a:lstStyle/>
                    <a:p>
                      <a:r>
                        <a:rPr lang="en-US" sz="1800" b="0" strike="noStrike" kern="1200" dirty="0">
                          <a:solidFill>
                            <a:schemeClr val="tx1"/>
                          </a:solidFill>
                          <a:latin typeface="+mn-lt"/>
                          <a:ea typeface="+mn-ea"/>
                          <a:cs typeface="+mn-cs"/>
                        </a:rPr>
                        <a:t>Polarity/Sentiment</a:t>
                      </a:r>
                    </a:p>
                  </a:txBody>
                  <a:tcPr/>
                </a:tc>
                <a:extLst>
                  <a:ext uri="{0D108BD9-81ED-4DB2-BD59-A6C34878D82A}">
                    <a16:rowId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Comparison </a:t>
                      </a:r>
                      <a:r>
                        <a:rPr lang="en-US" sz="1800" b="0" strike="noStrike" dirty="0" err="1">
                          <a:solidFill>
                            <a:schemeClr val="tx1"/>
                          </a:solidFill>
                          <a:latin typeface="+mn-lt"/>
                        </a:rPr>
                        <a:t>Wordcloud</a:t>
                      </a:r>
                      <a:endParaRPr lang="en-US" sz="1800" b="0" strike="noStrike" dirty="0">
                        <a:solidFill>
                          <a:schemeClr val="tx1"/>
                        </a:solidFill>
                        <a:latin typeface="+mn-lt"/>
                      </a:endParaRPr>
                    </a:p>
                  </a:txBody>
                  <a:tcPr/>
                </a:tc>
                <a:extLst>
                  <a:ext uri="{0D108BD9-81ED-4DB2-BD59-A6C34878D82A}">
                    <a16:rowId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7/30/2018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56</a:t>
            </a:fld>
            <a:endParaRPr lang="en-US"/>
          </a:p>
        </p:txBody>
      </p:sp>
      <p:sp>
        <p:nvSpPr>
          <p:cNvPr id="8" name="TextBox 7"/>
          <p:cNvSpPr txBox="1"/>
          <p:nvPr/>
        </p:nvSpPr>
        <p:spPr>
          <a:xfrm>
            <a:off x="624840" y="5118735"/>
            <a:ext cx="3891835" cy="923330"/>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p:txBody>
      </p:sp>
    </p:spTree>
    <p:extLst>
      <p:ext uri="{BB962C8B-B14F-4D97-AF65-F5344CB8AC3E}">
        <p14:creationId xmlns:p14="http://schemas.microsoft.com/office/powerpoint/2010/main" val="9165515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9624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E6E15B-29E5-49EA-88E6-C57521BCA5F3}"/>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C70915D1-1483-444B-8974-ED1119DE9410}"/>
              </a:ext>
            </a:extLst>
          </p:cNvPr>
          <p:cNvSpPr>
            <a:spLocks noGrp="1"/>
          </p:cNvSpPr>
          <p:nvPr>
            <p:ph type="title"/>
          </p:nvPr>
        </p:nvSpPr>
        <p:spPr/>
        <p:txBody>
          <a:bodyPr/>
          <a:lstStyle/>
          <a:p>
            <a:r>
              <a:rPr lang="en-US" dirty="0"/>
              <a:t>Dealing with many text files</a:t>
            </a:r>
          </a:p>
        </p:txBody>
      </p:sp>
      <p:sp>
        <p:nvSpPr>
          <p:cNvPr id="4" name="Slide Number Placeholder 3">
            <a:extLst>
              <a:ext uri="{FF2B5EF4-FFF2-40B4-BE49-F238E27FC236}">
                <a16:creationId xmlns:a16="http://schemas.microsoft.com/office/drawing/2014/main" id="{3F05AA1A-D28D-421C-B117-0459717DFA3B}"/>
              </a:ext>
            </a:extLst>
          </p:cNvPr>
          <p:cNvSpPr>
            <a:spLocks noGrp="1"/>
          </p:cNvSpPr>
          <p:nvPr>
            <p:ph type="sldNum" sz="quarter" idx="12"/>
          </p:nvPr>
        </p:nvSpPr>
        <p:spPr/>
        <p:txBody>
          <a:bodyPr/>
          <a:lstStyle/>
          <a:p>
            <a:fld id="{37290FF7-652B-4475-AEAB-8B1A5D23AE09}" type="slidenum">
              <a:rPr lang="en-US" smtClean="0"/>
              <a:t>58</a:t>
            </a:fld>
            <a:endParaRPr lang="en-US"/>
          </a:p>
        </p:txBody>
      </p:sp>
      <p:sp>
        <p:nvSpPr>
          <p:cNvPr id="5" name="Footer Placeholder 4">
            <a:extLst>
              <a:ext uri="{FF2B5EF4-FFF2-40B4-BE49-F238E27FC236}">
                <a16:creationId xmlns:a16="http://schemas.microsoft.com/office/drawing/2014/main" id="{3C60BEDF-BE6E-4C6A-8BA0-ECD8A996954B}"/>
              </a:ext>
            </a:extLst>
          </p:cNvPr>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a16="http://schemas.microsoft.com/office/drawing/2014/main" id="{7D0BC0E1-D206-4802-8CFD-103B5C62A002}"/>
              </a:ext>
            </a:extLst>
          </p:cNvPr>
          <p:cNvSpPr/>
          <p:nvPr/>
        </p:nvSpPr>
        <p:spPr>
          <a:xfrm>
            <a:off x="251021" y="1640280"/>
            <a:ext cx="7816079" cy="258532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#use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7" name="TextBox 6">
            <a:extLst>
              <a:ext uri="{FF2B5EF4-FFF2-40B4-BE49-F238E27FC236}">
                <a16:creationId xmlns:a16="http://schemas.microsoft.com/office/drawing/2014/main" id="{E351F377-C48B-4C03-83A1-F7EFDFD6AC0C}"/>
              </a:ext>
            </a:extLst>
          </p:cNvPr>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8" name="TextBox 7">
            <a:extLst>
              <a:ext uri="{FF2B5EF4-FFF2-40B4-BE49-F238E27FC236}">
                <a16:creationId xmlns:a16="http://schemas.microsoft.com/office/drawing/2014/main" id="{58C45DD3-0FE6-4A5E-8B5B-3A7D1BCFC916}"/>
              </a:ext>
            </a:extLst>
          </p:cNvPr>
          <p:cNvSpPr txBox="1"/>
          <p:nvPr/>
        </p:nvSpPr>
        <p:spPr>
          <a:xfrm>
            <a:off x="251021" y="4434987"/>
            <a:ext cx="7816079" cy="1477328"/>
          </a:xfrm>
          <a:prstGeom prst="rect">
            <a:avLst/>
          </a:prstGeom>
          <a:solidFill>
            <a:schemeClr val="accent6"/>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example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“all”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Tree>
    <p:extLst>
      <p:ext uri="{BB962C8B-B14F-4D97-AF65-F5344CB8AC3E}">
        <p14:creationId xmlns:p14="http://schemas.microsoft.com/office/powerpoint/2010/main" val="1788898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6FFA28-2AFC-46BA-97EC-72EA43A5FCF1}"/>
              </a:ext>
            </a:extLst>
          </p:cNvPr>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a:extLst>
              <a:ext uri="{FF2B5EF4-FFF2-40B4-BE49-F238E27FC236}">
                <a16:creationId xmlns:a16="http://schemas.microsoft.com/office/drawing/2014/main" id="{1A28C5AC-3677-4E2E-BC72-2BFCF0C6A5EC}"/>
              </a:ext>
            </a:extLst>
          </p:cNvPr>
          <p:cNvSpPr>
            <a:spLocks noGrp="1"/>
          </p:cNvSpPr>
          <p:nvPr>
            <p:ph type="title"/>
          </p:nvPr>
        </p:nvSpPr>
        <p:spPr/>
        <p:txBody>
          <a:bodyPr/>
          <a:lstStyle/>
          <a:p>
            <a:r>
              <a:rPr lang="en-US" dirty="0"/>
              <a:t>Lets make some improved word clouds</a:t>
            </a:r>
          </a:p>
        </p:txBody>
      </p:sp>
      <p:sp>
        <p:nvSpPr>
          <p:cNvPr id="4" name="Slide Number Placeholder 3">
            <a:extLst>
              <a:ext uri="{FF2B5EF4-FFF2-40B4-BE49-F238E27FC236}">
                <a16:creationId xmlns:a16="http://schemas.microsoft.com/office/drawing/2014/main" id="{912D24EB-6B7F-42DA-A05B-461AF5085D91}"/>
              </a:ext>
            </a:extLst>
          </p:cNvPr>
          <p:cNvSpPr>
            <a:spLocks noGrp="1"/>
          </p:cNvSpPr>
          <p:nvPr>
            <p:ph type="sldNum" sz="quarter" idx="12"/>
          </p:nvPr>
        </p:nvSpPr>
        <p:spPr/>
        <p:txBody>
          <a:bodyPr/>
          <a:lstStyle/>
          <a:p>
            <a:fld id="{37290FF7-652B-4475-AEAB-8B1A5D23AE09}" type="slidenum">
              <a:rPr lang="en-US" smtClean="0"/>
              <a:t>59</a:t>
            </a:fld>
            <a:endParaRPr lang="en-US"/>
          </a:p>
        </p:txBody>
      </p:sp>
      <p:sp>
        <p:nvSpPr>
          <p:cNvPr id="5" name="Footer Placeholder 4">
            <a:extLst>
              <a:ext uri="{FF2B5EF4-FFF2-40B4-BE49-F238E27FC236}">
                <a16:creationId xmlns:a16="http://schemas.microsoft.com/office/drawing/2014/main" id="{37DFB2A0-E677-44D5-BB71-42D1574DFEB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id="{C0F8E680-27F4-40BF-A3FC-AF16D46EC879}"/>
              </a:ext>
            </a:extLst>
          </p:cNvPr>
          <p:cNvSpPr txBox="1"/>
          <p:nvPr/>
        </p:nvSpPr>
        <p:spPr>
          <a:xfrm>
            <a:off x="628650" y="1699846"/>
            <a:ext cx="3708708" cy="369332"/>
          </a:xfrm>
          <a:prstGeom prst="rect">
            <a:avLst/>
          </a:prstGeom>
          <a:noFill/>
        </p:spPr>
        <p:txBody>
          <a:bodyPr wrap="none" rtlCol="0">
            <a:spAutoFit/>
          </a:bodyPr>
          <a:lstStyle/>
          <a:p>
            <a:r>
              <a:rPr lang="en-US" dirty="0"/>
              <a:t>Open 5_Other_Wordclouds_revised.R</a:t>
            </a:r>
          </a:p>
        </p:txBody>
      </p:sp>
    </p:spTree>
    <p:extLst>
      <p:ext uri="{BB962C8B-B14F-4D97-AF65-F5344CB8AC3E}">
        <p14:creationId xmlns:p14="http://schemas.microsoft.com/office/powerpoint/2010/main" val="3385140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7/30/2018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sp>
        <p:nvSpPr>
          <p:cNvPr id="7" name="Footer Placeholder 6"/>
          <p:cNvSpPr>
            <a:spLocks noGrp="1"/>
          </p:cNvSpPr>
          <p:nvPr>
            <p:ph type="ftr" sz="quarter" idx="3"/>
          </p:nvPr>
        </p:nvSpPr>
        <p:spPr/>
        <p:txBody>
          <a:bodyPr/>
          <a:lstStyle/>
          <a:p>
            <a:r>
              <a:rPr lang="en-US"/>
              <a:t>Kwartler CSCI S-96</a:t>
            </a:r>
            <a:endParaRPr lang="en-US" dirty="0"/>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Tree>
    <p:extLst>
      <p:ext uri="{BB962C8B-B14F-4D97-AF65-F5344CB8AC3E}">
        <p14:creationId xmlns:p14="http://schemas.microsoft.com/office/powerpoint/2010/main" val="10549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7/30/2018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7</a:t>
            </a:fld>
            <a:endParaRPr lang="en-US"/>
          </a:p>
        </p:txBody>
      </p:sp>
      <p:sp>
        <p:nvSpPr>
          <p:cNvPr id="6" name="Title 5"/>
          <p:cNvSpPr>
            <a:spLocks noGrp="1"/>
          </p:cNvSpPr>
          <p:nvPr>
            <p:ph type="title"/>
          </p:nvPr>
        </p:nvSpPr>
        <p:spPr/>
        <p:txBody>
          <a:bodyPr/>
          <a:lstStyle/>
          <a:p>
            <a:r>
              <a:rPr lang="en-US" dirty="0"/>
              <a:t>What is Text Mining?</a:t>
            </a:r>
          </a:p>
        </p:txBody>
      </p:sp>
      <p:sp>
        <p:nvSpPr>
          <p:cNvPr id="7" name="Footer Placeholder 6"/>
          <p:cNvSpPr>
            <a:spLocks noGrp="1"/>
          </p:cNvSpPr>
          <p:nvPr>
            <p:ph type="ftr" sz="quarter" idx="3"/>
          </p:nvPr>
        </p:nvSpPr>
        <p:spPr/>
        <p:txBody>
          <a:bodyPr/>
          <a:lstStyle/>
          <a:p>
            <a:r>
              <a:rPr lang="en-US"/>
              <a:t>Kwartler CSCI S-96</a:t>
            </a:r>
            <a:endParaRPr lang="en-US" dirty="0"/>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Tree>
    <p:extLst>
      <p:ext uri="{BB962C8B-B14F-4D97-AF65-F5344CB8AC3E}">
        <p14:creationId xmlns:p14="http://schemas.microsoft.com/office/powerpoint/2010/main" val="159397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Tree>
    <p:extLst>
      <p:ext uri="{BB962C8B-B14F-4D97-AF65-F5344CB8AC3E}">
        <p14:creationId xmlns:p14="http://schemas.microsoft.com/office/powerpoint/2010/main" val="125820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7/30/2018</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Tree>
    <p:extLst>
      <p:ext uri="{BB962C8B-B14F-4D97-AF65-F5344CB8AC3E}">
        <p14:creationId xmlns:p14="http://schemas.microsoft.com/office/powerpoint/2010/main" val="3471840450"/>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2961</TotalTime>
  <Words>4129</Words>
  <Application>Microsoft Office PowerPoint</Application>
  <PresentationFormat>On-screen Show (4:3)</PresentationFormat>
  <Paragraphs>889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Unicode MS</vt:lpstr>
      <vt:lpstr>Calibri</vt:lpstr>
      <vt:lpstr>Calibri Light</vt:lpstr>
      <vt:lpstr>Consolas</vt:lpstr>
      <vt:lpstr>Rockwell</vt:lpstr>
      <vt:lpstr>1_Office Theme</vt:lpstr>
      <vt:lpstr>Text Mining</vt:lpstr>
      <vt:lpstr>Please open RStudio &amp; run </vt:lpstr>
      <vt:lpstr>Shameless Plug #1</vt:lpstr>
      <vt:lpstr>Shameless Plug #2</vt:lpstr>
      <vt:lpstr>Agenda</vt:lpstr>
      <vt:lpstr>What is Text Mining?</vt:lpstr>
      <vt:lpstr>What is Text Mining?</vt:lpstr>
      <vt:lpstr>Text Mining Workflow</vt:lpstr>
      <vt:lpstr>Two Popular Approaches</vt:lpstr>
      <vt:lpstr>Why text mining is an art &amp; science?</vt:lpstr>
      <vt:lpstr>Why text mining is an art &amp; science?</vt:lpstr>
      <vt:lpstr>Agenda</vt:lpstr>
      <vt:lpstr>Warning: Twitter Profanity</vt:lpstr>
      <vt:lpstr>1_Keyword_Scanning.R</vt:lpstr>
      <vt:lpstr>Let’s Practice!</vt:lpstr>
      <vt:lpstr>Remember This?</vt:lpstr>
      <vt:lpstr>R for Cleaning Steps</vt:lpstr>
      <vt:lpstr>Library TM Functions</vt:lpstr>
      <vt:lpstr>Library qdap Functions</vt:lpstr>
      <vt:lpstr>Poor Man’s Lemmatization</vt:lpstr>
      <vt:lpstr>Custom Functions in 2_Cleaning_and_Frequency_Count.R</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Back to 3_Dendrogram_revised.R</vt:lpstr>
      <vt:lpstr>PowerPoint Presentation</vt:lpstr>
      <vt:lpstr>PowerPoint Presentation</vt:lpstr>
      <vt:lpstr>Agenda</vt:lpstr>
      <vt:lpstr>Tokenization</vt:lpstr>
      <vt:lpstr>What is a word cloud?</vt:lpstr>
      <vt:lpstr>Selecting a color for your word cloud.</vt:lpstr>
      <vt:lpstr>Let’s Practice!</vt:lpstr>
      <vt:lpstr>4_Simple_Wordcloud_revised.R</vt:lpstr>
      <vt:lpstr>4_Simple_Wordcloud.R</vt:lpstr>
      <vt:lpstr>Agenda</vt:lpstr>
      <vt:lpstr>Simple Sentiment Polarity</vt:lpstr>
      <vt:lpstr>Simple Sentiment Polarity</vt:lpstr>
      <vt:lpstr>In reality sentiment is more complex.</vt:lpstr>
      <vt:lpstr>Kanjoya’s Experience Corpus</vt:lpstr>
      <vt:lpstr>Sentiment the Tidy Way uses joins with existing lexicons</vt:lpstr>
      <vt:lpstr>In this exercise we will examine song lyrics</vt:lpstr>
      <vt:lpstr>Tidy data uses %&gt;% to forward objects</vt:lpstr>
      <vt:lpstr>Tidy can seem complicated but not impossible.</vt:lpstr>
      <vt:lpstr>Starting with a DTM, its straightforward</vt:lpstr>
      <vt:lpstr>Similar polarity scores in both methods</vt:lpstr>
      <vt:lpstr>TidyText has other sentiment lexicons</vt:lpstr>
      <vt:lpstr>PowerPoint Presentation</vt:lpstr>
      <vt:lpstr>Let’s practice sentiment analysis</vt:lpstr>
      <vt:lpstr>Agenda</vt:lpstr>
      <vt:lpstr>Types of Wordclouds</vt:lpstr>
      <vt:lpstr>Dealing with many text files</vt:lpstr>
      <vt:lpstr>Lets make some improved word clouds</vt:lpstr>
    </vt:vector>
  </TitlesOfParts>
  <Company>Liberty Mutual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Kwartler, Edward</cp:lastModifiedBy>
  <cp:revision>107</cp:revision>
  <dcterms:created xsi:type="dcterms:W3CDTF">2018-05-23T17:24:59Z</dcterms:created>
  <dcterms:modified xsi:type="dcterms:W3CDTF">2018-07-30T17:01:48Z</dcterms:modified>
</cp:coreProperties>
</file>